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6" r:id="rId25"/>
    <p:sldId id="287" r:id="rId26"/>
    <p:sldId id="278" r:id="rId27"/>
    <p:sldId id="279" r:id="rId28"/>
    <p:sldId id="280" r:id="rId29"/>
    <p:sldId id="281" r:id="rId30"/>
    <p:sldId id="282" r:id="rId31"/>
    <p:sldId id="284" r:id="rId32"/>
    <p:sldId id="283" r:id="rId33"/>
    <p:sldId id="285" r:id="rId34"/>
  </p:sldIdLst>
  <p:sldSz cx="12192000" cy="6858000"/>
  <p:notesSz cx="6858000" cy="9144000"/>
  <p:embeddedFontLst>
    <p:embeddedFont>
      <p:font typeface="Book Antiqua" panose="02040602050305030304" pitchFamily="18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Century Schoolbook" panose="02040604050505020304" pitchFamily="18" charset="0"/>
      <p:regular r:id="rId45"/>
      <p:bold r:id="rId46"/>
      <p:italic r:id="rId47"/>
      <p:boldItalic r:id="rId48"/>
    </p:embeddedFont>
    <p:embeddedFont>
      <p:font typeface="Gill Sans" panose="020B0604020202020204" charset="0"/>
      <p:regular r:id="rId49"/>
      <p:bold r:id="rId50"/>
    </p:embeddedFont>
    <p:embeddedFont>
      <p:font typeface="Impact" panose="020B0806030902050204" pitchFamily="34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jj5e4kGRcey5b0SZCMILq4J4lE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6ac3e267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86ac3e26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6ac3e267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86ac3e267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6ac3e267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86ac3e267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6ac3e267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86ac3e267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6ac3e267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86ac3e267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6ac3e267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86ac3e267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6ac3e267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86ac3e267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6ac3e267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86ac3e267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6ac3e267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86ac3e267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6ac3e2f6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86ac3e2f6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6ac3e2f6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86ac3e2f6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6ac3e267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86ac3e267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6ac3e267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86ac3e267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917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6ac3e267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86ac3e267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3401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6ac3e2f6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86ac3e2f6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6ac3e267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86ac3e267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6ac3e2f6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86ac3e2f6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6ac3e2f6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86ac3e2f6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6ac3e2f6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86ac3e2f6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6ac3e2f6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g86ac3e2f6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6ac3e267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g86ac3e267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94b77db8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894b77db8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rgbClr val="353537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7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/>
          <p:nvPr/>
        </p:nvSpPr>
        <p:spPr>
          <a:xfrm>
            <a:off x="0" y="5105400"/>
            <a:ext cx="11293475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8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9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body" idx="1"/>
          </p:nvPr>
        </p:nvSpPr>
        <p:spPr>
          <a:xfrm rot="5400000">
            <a:off x="3383757" y="-292893"/>
            <a:ext cx="4351338" cy="859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9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0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0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5" name="Google Shape;95;p50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0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1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rgbClr val="353537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2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6A6A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3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5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6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7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/>
          <p:nvPr/>
        </p:nvSpPr>
        <p:spPr>
          <a:xfrm>
            <a:off x="11293475" y="0"/>
            <a:ext cx="914400" cy="6858000"/>
          </a:xfrm>
          <a:prstGeom prst="rect">
            <a:avLst/>
          </a:prstGeom>
          <a:solidFill>
            <a:srgbClr val="5428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6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36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E3D0E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6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E3D0E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8"/>
          <p:cNvSpPr/>
          <p:nvPr/>
        </p:nvSpPr>
        <p:spPr>
          <a:xfrm>
            <a:off x="11293475" y="0"/>
            <a:ext cx="914400" cy="6858000"/>
          </a:xfrm>
          <a:prstGeom prst="rect">
            <a:avLst/>
          </a:prstGeom>
          <a:solidFill>
            <a:srgbClr val="1B1E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8"/>
          <p:cNvSpPr txBox="1"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dt" idx="10"/>
          </p:nvPr>
        </p:nvSpPr>
        <p:spPr>
          <a:xfrm rot="-5400000">
            <a:off x="10798176" y="998537"/>
            <a:ext cx="1905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C8CBE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ftr" idx="11"/>
          </p:nvPr>
        </p:nvSpPr>
        <p:spPr>
          <a:xfrm rot="-5400000">
            <a:off x="9959976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C8CBE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sldNum" idx="12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C64B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5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5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5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m4a"/><Relationship Id="rId7" Type="http://schemas.openxmlformats.org/officeDocument/2006/relationships/image" Target="../media/image7.jp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0" y="2123505"/>
            <a:ext cx="12192000" cy="2678544"/>
          </a:xfrm>
          <a:prstGeom prst="rect">
            <a:avLst/>
          </a:prstGeom>
          <a:solidFill>
            <a:srgbClr val="25335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0" y="2564621"/>
            <a:ext cx="12192000" cy="182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8000" b="1">
                <a:latin typeface="Book Antiqua"/>
                <a:ea typeface="Book Antiqua"/>
                <a:cs typeface="Book Antiqua"/>
                <a:sym typeface="Book Antiqua"/>
              </a:rPr>
              <a:t>Óptica Geométrica</a:t>
            </a:r>
            <a:endParaRPr sz="8000" b="1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7500" y="33338"/>
            <a:ext cx="2012950" cy="179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89283" y="33338"/>
            <a:ext cx="1385217" cy="19627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"/>
          <p:cNvCxnSpPr/>
          <p:nvPr/>
        </p:nvCxnSpPr>
        <p:spPr>
          <a:xfrm>
            <a:off x="5583382" y="3995173"/>
            <a:ext cx="1025236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1"/>
          <p:cNvSpPr txBox="1"/>
          <p:nvPr/>
        </p:nvSpPr>
        <p:spPr>
          <a:xfrm>
            <a:off x="152400" y="4500101"/>
            <a:ext cx="12192000" cy="182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4400" b="1" i="0" u="none" strike="noStrike" cap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Gabriel Freitas e Willian Tcheldon</a:t>
            </a:r>
            <a:endParaRPr sz="4400" b="1" i="0" u="none" strike="noStrike" cap="non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08C90C67-B828-4DBA-A4BA-18AFF17C51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0"/>
    </mc:Choice>
    <mc:Fallback>
      <p:transition spd="slow" advTm="1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 b="0" i="0" u="none" strike="noStrike" cap="none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EXERCITANDO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6">
            <a:alphaModFix/>
          </a:blip>
          <a:srcRect r="68353" b="30193"/>
          <a:stretch/>
        </p:blipFill>
        <p:spPr>
          <a:xfrm>
            <a:off x="2796164" y="1694321"/>
            <a:ext cx="5461736" cy="460976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 txBox="1"/>
          <p:nvPr/>
        </p:nvSpPr>
        <p:spPr>
          <a:xfrm>
            <a:off x="457200" y="2250830"/>
            <a:ext cx="224224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OBJETO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IMAGEM</a:t>
            </a:r>
            <a:endParaRPr/>
          </a:p>
        </p:txBody>
      </p:sp>
      <p:sp>
        <p:nvSpPr>
          <p:cNvPr id="180" name="Google Shape;180;p13"/>
          <p:cNvSpPr txBox="1"/>
          <p:nvPr/>
        </p:nvSpPr>
        <p:spPr>
          <a:xfrm>
            <a:off x="8566639" y="2250829"/>
            <a:ext cx="224224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542873"/>
                </a:solidFill>
                <a:latin typeface="Arial"/>
                <a:ea typeface="Arial"/>
                <a:cs typeface="Arial"/>
                <a:sym typeface="Arial"/>
              </a:rPr>
              <a:t>REAL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endParaRPr/>
          </a:p>
        </p:txBody>
      </p:sp>
      <p:sp>
        <p:nvSpPr>
          <p:cNvPr id="181" name="Google Shape;181;p13"/>
          <p:cNvSpPr/>
          <p:nvPr/>
        </p:nvSpPr>
        <p:spPr>
          <a:xfrm>
            <a:off x="566025" y="4060600"/>
            <a:ext cx="2053500" cy="94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8661025" y="2067425"/>
            <a:ext cx="2053500" cy="94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E6F96DC6-713B-40C5-8184-04E17764914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9"/>
    </mc:Choice>
    <mc:Fallback>
      <p:transition spd="slow" advTm="1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6ac3e2671_0_2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 b="0" i="0" u="none" strike="noStrike" cap="none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EXERCITANDO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8" name="Google Shape;188;g86ac3e2671_0_2"/>
          <p:cNvSpPr txBox="1"/>
          <p:nvPr/>
        </p:nvSpPr>
        <p:spPr>
          <a:xfrm>
            <a:off x="457200" y="2250830"/>
            <a:ext cx="22422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OBJETO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IMAGEM</a:t>
            </a:r>
            <a:endParaRPr/>
          </a:p>
        </p:txBody>
      </p:sp>
      <p:sp>
        <p:nvSpPr>
          <p:cNvPr id="189" name="Google Shape;189;g86ac3e2671_0_2"/>
          <p:cNvSpPr txBox="1"/>
          <p:nvPr/>
        </p:nvSpPr>
        <p:spPr>
          <a:xfrm>
            <a:off x="8566639" y="2250829"/>
            <a:ext cx="22422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542873"/>
                </a:solidFill>
                <a:latin typeface="Arial"/>
                <a:ea typeface="Arial"/>
                <a:cs typeface="Arial"/>
                <a:sym typeface="Arial"/>
              </a:rPr>
              <a:t>REAL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endParaRPr/>
          </a:p>
        </p:txBody>
      </p:sp>
      <p:sp>
        <p:nvSpPr>
          <p:cNvPr id="190" name="Google Shape;190;g86ac3e2671_0_2"/>
          <p:cNvSpPr/>
          <p:nvPr/>
        </p:nvSpPr>
        <p:spPr>
          <a:xfrm>
            <a:off x="566025" y="2067425"/>
            <a:ext cx="2053500" cy="94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86ac3e2671_0_2"/>
          <p:cNvSpPr/>
          <p:nvPr/>
        </p:nvSpPr>
        <p:spPr>
          <a:xfrm>
            <a:off x="8661025" y="2067425"/>
            <a:ext cx="2053500" cy="94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g86ac3e2671_0_2"/>
          <p:cNvPicPr preferRelativeResize="0"/>
          <p:nvPr/>
        </p:nvPicPr>
        <p:blipFill rotWithShape="1">
          <a:blip r:embed="rId6">
            <a:alphaModFix/>
          </a:blip>
          <a:srcRect l="2102" r="69169" b="23960"/>
          <a:stretch/>
        </p:blipFill>
        <p:spPr>
          <a:xfrm>
            <a:off x="3341151" y="1216950"/>
            <a:ext cx="4503873" cy="51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3F597260-D582-46E9-B47F-A7508701B8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"/>
    </mc:Choice>
    <mc:Fallback>
      <p:transition spd="slow" advTm="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6ac3e2671_0_13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 b="0" i="0" u="none" strike="noStrike" cap="none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EXERCITANDO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8" name="Google Shape;198;g86ac3e2671_0_13"/>
          <p:cNvSpPr txBox="1"/>
          <p:nvPr/>
        </p:nvSpPr>
        <p:spPr>
          <a:xfrm>
            <a:off x="457200" y="2250830"/>
            <a:ext cx="22422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OBJETO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IMAGEM</a:t>
            </a:r>
            <a:endParaRPr/>
          </a:p>
        </p:txBody>
      </p:sp>
      <p:sp>
        <p:nvSpPr>
          <p:cNvPr id="199" name="Google Shape;199;g86ac3e2671_0_13"/>
          <p:cNvSpPr txBox="1"/>
          <p:nvPr/>
        </p:nvSpPr>
        <p:spPr>
          <a:xfrm>
            <a:off x="8566639" y="2250829"/>
            <a:ext cx="22422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542873"/>
                </a:solidFill>
                <a:latin typeface="Arial"/>
                <a:ea typeface="Arial"/>
                <a:cs typeface="Arial"/>
                <a:sym typeface="Arial"/>
              </a:rPr>
              <a:t>REAL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endParaRPr/>
          </a:p>
        </p:txBody>
      </p:sp>
      <p:sp>
        <p:nvSpPr>
          <p:cNvPr id="200" name="Google Shape;200;g86ac3e2671_0_13"/>
          <p:cNvSpPr/>
          <p:nvPr/>
        </p:nvSpPr>
        <p:spPr>
          <a:xfrm>
            <a:off x="566025" y="2067425"/>
            <a:ext cx="2053500" cy="94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86ac3e2671_0_13"/>
          <p:cNvSpPr/>
          <p:nvPr/>
        </p:nvSpPr>
        <p:spPr>
          <a:xfrm>
            <a:off x="8661000" y="4003850"/>
            <a:ext cx="2053500" cy="94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g86ac3e2671_0_13"/>
          <p:cNvPicPr preferRelativeResize="0"/>
          <p:nvPr/>
        </p:nvPicPr>
        <p:blipFill rotWithShape="1">
          <a:blip r:embed="rId6">
            <a:alphaModFix/>
          </a:blip>
          <a:srcRect l="35636" r="35636" b="23960"/>
          <a:stretch/>
        </p:blipFill>
        <p:spPr>
          <a:xfrm>
            <a:off x="3341151" y="1216950"/>
            <a:ext cx="4503873" cy="51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E2E1BD48-682A-4F38-B93A-36190789BB1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9"/>
    </mc:Choice>
    <mc:Fallback>
      <p:transition spd="slow" advTm="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6ac3e2671_0_22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 b="0" i="0" u="none" strike="noStrike" cap="none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EXERCITANDO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8" name="Google Shape;208;g86ac3e2671_0_22"/>
          <p:cNvPicPr preferRelativeResize="0"/>
          <p:nvPr/>
        </p:nvPicPr>
        <p:blipFill rotWithShape="1">
          <a:blip r:embed="rId6">
            <a:alphaModFix/>
          </a:blip>
          <a:srcRect l="34675" t="-1731" r="33678" b="31923"/>
          <a:stretch/>
        </p:blipFill>
        <p:spPr>
          <a:xfrm>
            <a:off x="2796164" y="1694321"/>
            <a:ext cx="5461737" cy="460976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86ac3e2671_0_22"/>
          <p:cNvSpPr txBox="1"/>
          <p:nvPr/>
        </p:nvSpPr>
        <p:spPr>
          <a:xfrm>
            <a:off x="457200" y="2250830"/>
            <a:ext cx="22422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OBJETO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IMAGEM</a:t>
            </a:r>
            <a:endParaRPr/>
          </a:p>
        </p:txBody>
      </p:sp>
      <p:sp>
        <p:nvSpPr>
          <p:cNvPr id="210" name="Google Shape;210;g86ac3e2671_0_22"/>
          <p:cNvSpPr txBox="1"/>
          <p:nvPr/>
        </p:nvSpPr>
        <p:spPr>
          <a:xfrm>
            <a:off x="8566639" y="2250829"/>
            <a:ext cx="22422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542873"/>
                </a:solidFill>
                <a:latin typeface="Arial"/>
                <a:ea typeface="Arial"/>
                <a:cs typeface="Arial"/>
                <a:sym typeface="Arial"/>
              </a:rPr>
              <a:t>REAL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endParaRPr/>
          </a:p>
        </p:txBody>
      </p:sp>
      <p:sp>
        <p:nvSpPr>
          <p:cNvPr id="211" name="Google Shape;211;g86ac3e2671_0_22"/>
          <p:cNvSpPr/>
          <p:nvPr/>
        </p:nvSpPr>
        <p:spPr>
          <a:xfrm>
            <a:off x="566025" y="4060600"/>
            <a:ext cx="2053500" cy="94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86ac3e2671_0_22"/>
          <p:cNvSpPr/>
          <p:nvPr/>
        </p:nvSpPr>
        <p:spPr>
          <a:xfrm>
            <a:off x="8661000" y="4060600"/>
            <a:ext cx="2053500" cy="94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88539A5A-44B1-406D-B271-FED42F72E9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"/>
    </mc:Choice>
    <mc:Fallback>
      <p:transition spd="slow" advTm="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6ac3e2671_0_40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 b="0" i="0" u="none" strike="noStrike" cap="none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DA LUZ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8" name="Google Shape;218;g86ac3e2671_0_40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TIPOS DE REFLEXÃO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g86ac3e2671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00" y="1979400"/>
            <a:ext cx="10522025" cy="46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"/>
    </mc:Choice>
    <mc:Fallback>
      <p:transition spd="slow" advTm="17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6ac3e2671_0_48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 b="0" i="0" u="none" strike="noStrike" cap="none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DA LUZ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5" name="Google Shape;225;g86ac3e2671_0_48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LEIS DA REFLEXÃO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86ac3e2671_0_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4125" y="1840651"/>
            <a:ext cx="8034600" cy="477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D6027E2D-20CC-4F03-BE09-1D320EBCB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"/>
    </mc:Choice>
    <mc:Fallback>
      <p:transition spd="slow" advTm="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6ac3e2671_0_56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LEIS DA REFLEXÃO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2" name="Google Shape;232;g86ac3e2671_0_56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1ª LEI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86ac3e2671_0_56"/>
          <p:cNvSpPr txBox="1"/>
          <p:nvPr/>
        </p:nvSpPr>
        <p:spPr>
          <a:xfrm>
            <a:off x="782850" y="1749900"/>
            <a:ext cx="9624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Char char="●"/>
            </a:pPr>
            <a:r>
              <a:rPr lang="pt-BR" sz="3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“O </a:t>
            </a:r>
            <a:r>
              <a:rPr lang="pt-BR" sz="3200" b="1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Raio Incidente</a:t>
            </a:r>
            <a:r>
              <a:rPr lang="pt-BR" sz="3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(RI), o </a:t>
            </a:r>
            <a:r>
              <a:rPr lang="pt-BR" sz="3200" b="1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Raio Refletido</a:t>
            </a:r>
            <a:r>
              <a:rPr lang="pt-BR" sz="3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(RR) e a </a:t>
            </a:r>
            <a:r>
              <a:rPr lang="pt-BR" sz="3200" b="1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normal</a:t>
            </a:r>
            <a:r>
              <a:rPr lang="pt-BR" sz="3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são </a:t>
            </a:r>
            <a:r>
              <a:rPr lang="pt-BR" sz="3200" b="1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coplanares</a:t>
            </a:r>
            <a:r>
              <a:rPr lang="pt-BR" sz="3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”</a:t>
            </a:r>
            <a:endParaRPr/>
          </a:p>
        </p:txBody>
      </p:sp>
      <p:pic>
        <p:nvPicPr>
          <p:cNvPr id="234" name="Google Shape;234;g86ac3e2671_0_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0475" y="2940425"/>
            <a:ext cx="8463350" cy="39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0977616C-0872-4B66-ACB8-545D08F13D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"/>
    </mc:Choice>
    <mc:Fallback>
      <p:transition spd="slow" advTm="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6ac3e2671_0_72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LEIS DA REFLEXÃO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0" name="Google Shape;240;g86ac3e2671_0_72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2ª LEI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86ac3e2671_0_72"/>
          <p:cNvSpPr txBox="1"/>
          <p:nvPr/>
        </p:nvSpPr>
        <p:spPr>
          <a:xfrm>
            <a:off x="782850" y="1749900"/>
            <a:ext cx="9624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Char char="●"/>
            </a:pPr>
            <a:r>
              <a:rPr lang="pt-BR" sz="3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“Para </a:t>
            </a:r>
            <a:r>
              <a:rPr lang="pt-BR" sz="3200" i="1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qualquer tipo</a:t>
            </a:r>
            <a:r>
              <a:rPr lang="pt-BR" sz="3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de reflexão: </a:t>
            </a:r>
            <a:r>
              <a:rPr lang="pt-BR" sz="3200" b="1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i = r</a:t>
            </a:r>
            <a:r>
              <a:rPr lang="pt-BR" sz="3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”</a:t>
            </a:r>
            <a:endParaRPr/>
          </a:p>
        </p:txBody>
      </p:sp>
      <p:pic>
        <p:nvPicPr>
          <p:cNvPr id="242" name="Google Shape;242;g86ac3e2671_0_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1975" y="2495775"/>
            <a:ext cx="9021101" cy="417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72C65208-F0C3-4BC2-981C-2500C88E3B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"/>
    </mc:Choice>
    <mc:Fallback>
      <p:transition spd="slow" advTm="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6ac3e2671_0_65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EXERCITANDO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8" name="Google Shape;248;g86ac3e2671_0_65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86ac3e2671_0_65"/>
          <p:cNvSpPr txBox="1"/>
          <p:nvPr/>
        </p:nvSpPr>
        <p:spPr>
          <a:xfrm>
            <a:off x="645450" y="1104450"/>
            <a:ext cx="10227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Um raio de luz incide no ponto </a:t>
            </a:r>
            <a:r>
              <a:rPr lang="pt-BR" sz="3200" b="1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r>
              <a:rPr lang="pt-BR" sz="3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de um espelho plano e, após a reflexão, passa pelo ponto </a:t>
            </a:r>
            <a:r>
              <a:rPr lang="pt-BR" sz="3200" b="1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P</a:t>
            </a:r>
            <a:r>
              <a:rPr lang="pt-BR" sz="3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. Determine o ângulo de incidência </a:t>
            </a:r>
            <a:r>
              <a:rPr lang="pt-BR" sz="3200" b="1">
                <a:solidFill>
                  <a:srgbClr val="980000"/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r>
              <a:rPr lang="pt-BR" sz="3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  <p:pic>
        <p:nvPicPr>
          <p:cNvPr id="250" name="Google Shape;250;g86ac3e2671_0_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4825" y="2854350"/>
            <a:ext cx="7708250" cy="37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8F546527-F160-41EB-8F90-4EE1D353C9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"/>
    </mc:Choice>
    <mc:Fallback>
      <p:transition spd="slow" advTm="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6ac3e2671_0_80"/>
          <p:cNvSpPr txBox="1"/>
          <p:nvPr/>
        </p:nvSpPr>
        <p:spPr>
          <a:xfrm>
            <a:off x="223300" y="275550"/>
            <a:ext cx="8798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EM ESPELHOS PLANOS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6" name="Google Shape;256;g86ac3e2671_0_80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IMAGEM DE UM PONTO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86ac3e2671_0_80"/>
          <p:cNvSpPr txBox="1"/>
          <p:nvPr/>
        </p:nvSpPr>
        <p:spPr>
          <a:xfrm>
            <a:off x="782850" y="2517125"/>
            <a:ext cx="43569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Char char="●"/>
            </a:pPr>
            <a:r>
              <a:rPr lang="pt-BR" sz="30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Para formar imagem de um </a:t>
            </a:r>
            <a:r>
              <a:rPr lang="pt-BR" sz="3000" b="1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ponto </a:t>
            </a:r>
            <a:r>
              <a:rPr lang="pt-BR" sz="30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por reflexão, é necessário cruzamento de dois (ou mais) raios refletidos do objeto.</a:t>
            </a:r>
            <a:endParaRPr sz="3000"/>
          </a:p>
        </p:txBody>
      </p:sp>
      <p:pic>
        <p:nvPicPr>
          <p:cNvPr id="258" name="Google Shape;258;g86ac3e2671_0_80"/>
          <p:cNvPicPr preferRelativeResize="0"/>
          <p:nvPr/>
        </p:nvPicPr>
        <p:blipFill rotWithShape="1">
          <a:blip r:embed="rId5">
            <a:alphaModFix/>
          </a:blip>
          <a:srcRect l="41124"/>
          <a:stretch/>
        </p:blipFill>
        <p:spPr>
          <a:xfrm>
            <a:off x="5531605" y="2293025"/>
            <a:ext cx="3820250" cy="38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0EB79148-3398-4174-B863-581B82E9A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448"/>
    </mc:Choice>
    <mc:Fallback>
      <p:transition spd="slow" advTm="165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/>
        </p:nvSpPr>
        <p:spPr>
          <a:xfrm>
            <a:off x="223301" y="275547"/>
            <a:ext cx="488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3262" y="191897"/>
            <a:ext cx="4713777" cy="647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B015CE29-5AAE-4F48-9E4E-009C5B272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"/>
    </mc:Choice>
    <mc:Fallback>
      <p:transition spd="slow" advTm="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6ac3e2f6f_0_1"/>
          <p:cNvSpPr txBox="1"/>
          <p:nvPr/>
        </p:nvSpPr>
        <p:spPr>
          <a:xfrm>
            <a:off x="223300" y="275550"/>
            <a:ext cx="8798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EM ESPELHOS PLANOS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4" name="Google Shape;264;g86ac3e2f6f_0_1"/>
          <p:cNvSpPr txBox="1"/>
          <p:nvPr/>
        </p:nvSpPr>
        <p:spPr>
          <a:xfrm>
            <a:off x="782847" y="985325"/>
            <a:ext cx="95721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IMAGEM DE UM OBJETO EXTENSO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86ac3e2f6f_0_1"/>
          <p:cNvSpPr txBox="1"/>
          <p:nvPr/>
        </p:nvSpPr>
        <p:spPr>
          <a:xfrm>
            <a:off x="782850" y="2517125"/>
            <a:ext cx="43569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Char char="●"/>
            </a:pPr>
            <a:r>
              <a:rPr lang="pt-BR" sz="25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Um </a:t>
            </a:r>
            <a:r>
              <a:rPr lang="pt-BR" sz="2500" b="1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objeto extenso</a:t>
            </a:r>
            <a:r>
              <a:rPr lang="pt-BR" sz="25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pode ser considerado como um conjunto de pontos. A sua imagem será determinada ligando estes pontos e determinando suas respectivas imagens.</a:t>
            </a:r>
            <a:endParaRPr sz="25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66" name="Google Shape;266;g86ac3e2f6f_0_1"/>
          <p:cNvPicPr preferRelativeResize="0"/>
          <p:nvPr/>
        </p:nvPicPr>
        <p:blipFill rotWithShape="1">
          <a:blip r:embed="rId3">
            <a:alphaModFix/>
          </a:blip>
          <a:srcRect l="15022" r="3729"/>
          <a:stretch/>
        </p:blipFill>
        <p:spPr>
          <a:xfrm>
            <a:off x="5139750" y="2772450"/>
            <a:ext cx="5448449" cy="254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86ac3e2f6f_0_1"/>
          <p:cNvSpPr txBox="1"/>
          <p:nvPr/>
        </p:nvSpPr>
        <p:spPr>
          <a:xfrm>
            <a:off x="4585625" y="5576825"/>
            <a:ext cx="48384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Gill Sans"/>
              <a:buChar char="●"/>
            </a:pPr>
            <a:r>
              <a:rPr lang="pt-BR" sz="25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Como 𝜃𝑖=𝜃𝑟, os triângulos PCB e P’CB são semelhantes.</a:t>
            </a:r>
            <a:endParaRPr/>
          </a:p>
        </p:txBody>
      </p:sp>
      <p:pic>
        <p:nvPicPr>
          <p:cNvPr id="268" name="Google Shape;268;g86ac3e2f6f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5824" y="5590325"/>
            <a:ext cx="109537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6ac3e2f6f_0_12"/>
          <p:cNvSpPr txBox="1"/>
          <p:nvPr/>
        </p:nvSpPr>
        <p:spPr>
          <a:xfrm>
            <a:off x="223300" y="275550"/>
            <a:ext cx="8798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EM ESPELHOS PLANOS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4" name="Google Shape;274;g86ac3e2f6f_0_12"/>
          <p:cNvSpPr txBox="1"/>
          <p:nvPr/>
        </p:nvSpPr>
        <p:spPr>
          <a:xfrm>
            <a:off x="782847" y="985325"/>
            <a:ext cx="95721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CARACTERÍSTICAS DA IMAGEM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86ac3e2f6f_0_12"/>
          <p:cNvSpPr txBox="1"/>
          <p:nvPr/>
        </p:nvSpPr>
        <p:spPr>
          <a:xfrm>
            <a:off x="926938" y="2293025"/>
            <a:ext cx="4356900" cy="3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Char char="●"/>
            </a:pPr>
            <a:r>
              <a:rPr lang="pt-BR" sz="250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VIRTUAL</a:t>
            </a:r>
            <a:endParaRPr sz="25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Char char="●"/>
            </a:pPr>
            <a:r>
              <a:rPr lang="pt-BR" sz="250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ESPELHO EQUIDISTANTE DA IMAGEM E DO OBJETO</a:t>
            </a:r>
            <a:endParaRPr sz="25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Char char="●"/>
            </a:pPr>
            <a:r>
              <a:rPr lang="pt-BR" sz="250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DIMENSÕES IGUAIS ÀS DO OBJETO</a:t>
            </a:r>
            <a:endParaRPr sz="25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Char char="●"/>
            </a:pPr>
            <a:r>
              <a:rPr lang="pt-BR" sz="250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ENANTIOMORFA (REVERÇÃO DIREITA/ESQUERDA)</a:t>
            </a:r>
            <a:endParaRPr sz="25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6" name="Google Shape;276;g86ac3e2f6f_0_12"/>
          <p:cNvPicPr preferRelativeResize="0"/>
          <p:nvPr/>
        </p:nvPicPr>
        <p:blipFill rotWithShape="1">
          <a:blip r:embed="rId3">
            <a:alphaModFix/>
          </a:blip>
          <a:srcRect b="10498"/>
          <a:stretch/>
        </p:blipFill>
        <p:spPr>
          <a:xfrm>
            <a:off x="5977188" y="2811550"/>
            <a:ext cx="4233675" cy="29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261390-AD85-4E1C-B924-84E5BC00F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625" y="2285404"/>
            <a:ext cx="6363588" cy="4267796"/>
          </a:xfrm>
          <a:prstGeom prst="rect">
            <a:avLst/>
          </a:prstGeom>
        </p:spPr>
      </p:pic>
      <p:sp>
        <p:nvSpPr>
          <p:cNvPr id="281" name="Google Shape;281;g86ac3e2671_0_87"/>
          <p:cNvSpPr txBox="1"/>
          <p:nvPr/>
        </p:nvSpPr>
        <p:spPr>
          <a:xfrm>
            <a:off x="223300" y="275550"/>
            <a:ext cx="8798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EM ESPELHOS PLANOS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2" name="Google Shape;282;g86ac3e2671_0_87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CAMPO VISUAL</a:t>
            </a:r>
            <a:endParaRPr sz="5610">
              <a:solidFill>
                <a:srgbClr val="B63D3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2349950-AF2F-4529-BEEA-C4AD78C66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625" y="2292151"/>
            <a:ext cx="6363588" cy="4267796"/>
          </a:xfrm>
          <a:prstGeom prst="rect">
            <a:avLst/>
          </a:prstGeom>
        </p:spPr>
      </p:pic>
      <p:sp>
        <p:nvSpPr>
          <p:cNvPr id="281" name="Google Shape;281;g86ac3e2671_0_87"/>
          <p:cNvSpPr txBox="1"/>
          <p:nvPr/>
        </p:nvSpPr>
        <p:spPr>
          <a:xfrm>
            <a:off x="223300" y="275550"/>
            <a:ext cx="8798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EM ESPELHOS PLANOS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2" name="Google Shape;282;g86ac3e2671_0_87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CAMPO VISUAL</a:t>
            </a:r>
            <a:endParaRPr sz="5610">
              <a:solidFill>
                <a:srgbClr val="B63D3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530536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86ac3e2671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625" y="2293029"/>
            <a:ext cx="6345507" cy="4260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86ac3e2671_0_87"/>
          <p:cNvSpPr txBox="1"/>
          <p:nvPr/>
        </p:nvSpPr>
        <p:spPr>
          <a:xfrm>
            <a:off x="223300" y="275550"/>
            <a:ext cx="8798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EM ESPELHOS PLANOS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2" name="Google Shape;282;g86ac3e2671_0_87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CAMPO VISUAL</a:t>
            </a:r>
            <a:endParaRPr sz="5610">
              <a:solidFill>
                <a:srgbClr val="B63D3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095826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6ac3e2f6f_0_24"/>
          <p:cNvSpPr txBox="1"/>
          <p:nvPr/>
        </p:nvSpPr>
        <p:spPr>
          <a:xfrm>
            <a:off x="223300" y="275550"/>
            <a:ext cx="8798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EM ESPELHOS PLANOS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9" name="Google Shape;289;g86ac3e2f6f_0_24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CAMPO VISUAL</a:t>
            </a:r>
            <a:endParaRPr sz="5610">
              <a:solidFill>
                <a:srgbClr val="B63D3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90" name="Google Shape;290;g86ac3e2f6f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975" y="2051875"/>
            <a:ext cx="8994357" cy="441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6ac3e2671_0_93"/>
          <p:cNvSpPr txBox="1"/>
          <p:nvPr/>
        </p:nvSpPr>
        <p:spPr>
          <a:xfrm>
            <a:off x="223300" y="275550"/>
            <a:ext cx="8798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EM ESPELHOS PLANOS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6" name="Google Shape;296;g86ac3e2671_0_93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TRANSLAÇÃO DE ESPELHO</a:t>
            </a:r>
            <a:endParaRPr sz="5610">
              <a:solidFill>
                <a:srgbClr val="B63D3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97" name="Google Shape;297;g86ac3e2671_0_93"/>
          <p:cNvPicPr preferRelativeResize="0"/>
          <p:nvPr/>
        </p:nvPicPr>
        <p:blipFill rotWithShape="1">
          <a:blip r:embed="rId3">
            <a:alphaModFix/>
          </a:blip>
          <a:srcRect l="7031" t="24173" r="9061" b="44835"/>
          <a:stretch/>
        </p:blipFill>
        <p:spPr>
          <a:xfrm>
            <a:off x="2082503" y="1972101"/>
            <a:ext cx="6734897" cy="186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97;g86ac3e2671_0_93">
            <a:extLst>
              <a:ext uri="{FF2B5EF4-FFF2-40B4-BE49-F238E27FC236}">
                <a16:creationId xmlns:a16="http://schemas.microsoft.com/office/drawing/2014/main" id="{015BDD5B-2F27-46BC-8B29-9BAEC6A016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31" t="54773" r="9061" b="15919"/>
          <a:stretch/>
        </p:blipFill>
        <p:spPr>
          <a:xfrm>
            <a:off x="2082503" y="3865295"/>
            <a:ext cx="6734897" cy="176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7;g86ac3e2671_0_93">
            <a:extLst>
              <a:ext uri="{FF2B5EF4-FFF2-40B4-BE49-F238E27FC236}">
                <a16:creationId xmlns:a16="http://schemas.microsoft.com/office/drawing/2014/main" id="{622D3A1C-252D-4CC0-9678-DB56780951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31" t="85585" r="9061" b="7568"/>
          <a:stretch/>
        </p:blipFill>
        <p:spPr>
          <a:xfrm>
            <a:off x="2234903" y="5872671"/>
            <a:ext cx="6734897" cy="412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6ac3e2f6f_0_47"/>
          <p:cNvSpPr txBox="1"/>
          <p:nvPr/>
        </p:nvSpPr>
        <p:spPr>
          <a:xfrm>
            <a:off x="223300" y="275550"/>
            <a:ext cx="8798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EM ESPELHOS PLANOS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3" name="Google Shape;303;g86ac3e2f6f_0_47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TRANSLAÇÃO DE ESPELHO</a:t>
            </a:r>
            <a:endParaRPr sz="5610">
              <a:solidFill>
                <a:srgbClr val="B63D3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04" name="Google Shape;304;g86ac3e2f6f_0_47"/>
          <p:cNvPicPr preferRelativeResize="0"/>
          <p:nvPr/>
        </p:nvPicPr>
        <p:blipFill rotWithShape="1">
          <a:blip r:embed="rId3">
            <a:alphaModFix/>
          </a:blip>
          <a:srcRect b="20274"/>
          <a:stretch/>
        </p:blipFill>
        <p:spPr>
          <a:xfrm>
            <a:off x="1911175" y="2027000"/>
            <a:ext cx="6898450" cy="437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6ac3e2f6f_0_31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EXERCITANDO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0" name="Google Shape;310;g86ac3e2f6f_0_31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86ac3e2f6f_0_31"/>
          <p:cNvSpPr txBox="1"/>
          <p:nvPr/>
        </p:nvSpPr>
        <p:spPr>
          <a:xfrm>
            <a:off x="645450" y="1104450"/>
            <a:ext cx="10227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Um espelho plano desloca-se com velocidade de 10m/s em módulo. Considere que o espelho esteja se afastando de uma pessoa e ela esteja de frente para ele. Determine o módulo da velocidade da imagem da pessoa em relação ao solo e em relação ao espelho.</a:t>
            </a:r>
            <a:endParaRPr sz="32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12" name="Google Shape;312;g86ac3e2f6f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275" y="4104450"/>
            <a:ext cx="4188200" cy="24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6ac3e2f6f_0_39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RESOLUÇÃO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8" name="Google Shape;318;g86ac3e2f6f_0_39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86ac3e2f6f_0_39"/>
          <p:cNvSpPr txBox="1"/>
          <p:nvPr/>
        </p:nvSpPr>
        <p:spPr>
          <a:xfrm>
            <a:off x="645450" y="1409250"/>
            <a:ext cx="10227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Quando o referencial considerado é o solo, temos que a velocidade de afastamento da imagem equivale ao dobro da velocidade do espelho.</a:t>
            </a:r>
            <a:endParaRPr sz="28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Logo, </a:t>
            </a:r>
            <a:endParaRPr sz="28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𝑣𝑖=2𝑣𝑒=2×10=𝟐𝟎 𝒎/𝒔</a:t>
            </a:r>
            <a:endParaRPr sz="28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Considerando o próprio espelho como referencial, a velocidade da imagem é igual à velocidade do espelho.</a:t>
            </a:r>
            <a:endParaRPr sz="28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Logo, </a:t>
            </a:r>
            <a:endParaRPr sz="28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𝑣𝑖=𝑣𝑒=𝟏𝟎 𝒎/𝒔</a:t>
            </a:r>
            <a:endParaRPr sz="28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/>
        </p:nvSpPr>
        <p:spPr>
          <a:xfrm>
            <a:off x="223301" y="275547"/>
            <a:ext cx="488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0455" y="171954"/>
            <a:ext cx="2136531" cy="293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223301" y="3675185"/>
            <a:ext cx="3073814" cy="61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3" descr="Redescobrindo nosso Sistema Sola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4989" y="673004"/>
            <a:ext cx="4045803" cy="177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 descr="Binómio de Newton – Wikipédia, a enciclopédia livr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78720" y="3429000"/>
            <a:ext cx="4191318" cy="302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 descr="Símbolo integral – Wikipédia, a enciclopédia livr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71975" y="275547"/>
            <a:ext cx="1907369" cy="305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 descr="Isaac Newton fez suas maiores descobertas durante quarentena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7945" y="2605354"/>
            <a:ext cx="3268034" cy="420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81ABD83B-F173-40DF-B989-C527567EB8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5"/>
    </mc:Choice>
    <mc:Fallback>
      <p:transition spd="slow" advTm="1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6ac3e2f6f_0_58"/>
          <p:cNvSpPr txBox="1"/>
          <p:nvPr/>
        </p:nvSpPr>
        <p:spPr>
          <a:xfrm>
            <a:off x="223300" y="275550"/>
            <a:ext cx="8798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EM ESPELHOS PLANOS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5" name="Google Shape;335;g86ac3e2f6f_0_58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ASSOCIAÇÃO DE ESPELHOS</a:t>
            </a:r>
            <a:endParaRPr sz="5610">
              <a:solidFill>
                <a:srgbClr val="B63D3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36" name="Google Shape;336;g86ac3e2f6f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438" y="2064423"/>
            <a:ext cx="5445619" cy="44125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0CD928D-3ED0-47C4-87BB-5DB011DE3491}"/>
                  </a:ext>
                </a:extLst>
              </p:cNvPr>
              <p:cNvSpPr txBox="1"/>
              <p:nvPr/>
            </p:nvSpPr>
            <p:spPr>
              <a:xfrm>
                <a:off x="8120129" y="3509389"/>
                <a:ext cx="2816886" cy="87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t-BR" sz="2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0">
                                  <a:latin typeface="Cambria Math" panose="02040503050406030204" pitchFamily="18" charset="0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pt-BR" sz="28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  <m:r>
                        <a:rPr lang="pt-BR" sz="2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0CD928D-3ED0-47C4-87BB-5DB011DE3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129" y="3509389"/>
                <a:ext cx="2816886" cy="875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1DE9228-E54B-4BC5-85CE-D2C199DFDF9D}"/>
                  </a:ext>
                </a:extLst>
              </p:cNvPr>
              <p:cNvSpPr txBox="1"/>
              <p:nvPr/>
            </p:nvSpPr>
            <p:spPr>
              <a:xfrm>
                <a:off x="8075054" y="2562895"/>
                <a:ext cx="3129565" cy="406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3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3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300" b="1" i="0">
                                  <a:latin typeface="Cambria Math" panose="02040503050406030204" pitchFamily="18" charset="0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pt-BR" sz="13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pt-BR" sz="13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𝐩𝐚𝐫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𝐨𝐛𝐣𝐞𝐭𝐨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𝐞𝐦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𝐪𝐮𝐚𝐥𝐪𝐮𝐞𝐫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𝐩𝐨𝐬𝐢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𝐨</m:t>
                      </m:r>
                    </m:oMath>
                  </m:oMathPara>
                </a14:m>
                <a:endParaRPr lang="pt-BR" sz="1300" b="1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1DE9228-E54B-4BC5-85CE-D2C199DFD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54" y="2562895"/>
                <a:ext cx="3129565" cy="406522"/>
              </a:xfrm>
              <a:prstGeom prst="rect">
                <a:avLst/>
              </a:prstGeom>
              <a:blipFill>
                <a:blip r:embed="rId5"/>
                <a:stretch>
                  <a:fillRect l="-390" r="-975" b="-89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8A15FD2-CE07-4A25-A29D-AF67B4379AE9}"/>
                  </a:ext>
                </a:extLst>
              </p:cNvPr>
              <p:cNvSpPr txBox="1"/>
              <p:nvPr/>
            </p:nvSpPr>
            <p:spPr>
              <a:xfrm>
                <a:off x="7830355" y="4954175"/>
                <a:ext cx="3541690" cy="406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3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3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300" b="1" i="0">
                                  <a:latin typeface="Cambria Math" panose="02040503050406030204" pitchFamily="18" charset="0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pt-BR" sz="13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pt-BR" sz="13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𝐦𝐩𝐚𝐫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𝐨𝐛𝐣𝐞𝐭𝐨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00" b="1" i="0" smtClean="0">
                          <a:latin typeface="Cambria Math" panose="02040503050406030204" pitchFamily="18" charset="0"/>
                        </a:rPr>
                        <m:t>𝐞𝐪𝐮𝐢𝐝𝐢𝐬𝐭𝐚𝐧𝐭𝐞</m:t>
                      </m:r>
                    </m:oMath>
                  </m:oMathPara>
                </a14:m>
                <a:endParaRPr lang="pt-BR" sz="1300" b="1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8A15FD2-CE07-4A25-A29D-AF67B437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355" y="4954175"/>
                <a:ext cx="3541690" cy="406522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6ac3e2671_0_99"/>
          <p:cNvSpPr txBox="1"/>
          <p:nvPr/>
        </p:nvSpPr>
        <p:spPr>
          <a:xfrm>
            <a:off x="223300" y="275550"/>
            <a:ext cx="8798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EM ESPELHOS PLANOS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5" name="Google Shape;325;g86ac3e2671_0_99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ASSOCIAÇÃO DE ESPELHOS</a:t>
            </a:r>
            <a:endParaRPr sz="5610">
              <a:solidFill>
                <a:srgbClr val="B63D3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26" name="Google Shape;326;g86ac3e2671_0_99"/>
          <p:cNvPicPr preferRelativeResize="0"/>
          <p:nvPr/>
        </p:nvPicPr>
        <p:blipFill rotWithShape="1">
          <a:blip r:embed="rId3">
            <a:alphaModFix/>
          </a:blip>
          <a:srcRect l="13644" t="14841" r="53020" b="30210"/>
          <a:stretch/>
        </p:blipFill>
        <p:spPr>
          <a:xfrm>
            <a:off x="2427000" y="2385125"/>
            <a:ext cx="2145225" cy="26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86ac3e2671_0_99"/>
          <p:cNvPicPr preferRelativeResize="0"/>
          <p:nvPr/>
        </p:nvPicPr>
        <p:blipFill rotWithShape="1">
          <a:blip r:embed="rId3">
            <a:alphaModFix/>
          </a:blip>
          <a:srcRect l="60096" t="15836" r="8143" b="29215"/>
          <a:stretch/>
        </p:blipFill>
        <p:spPr>
          <a:xfrm>
            <a:off x="7001350" y="2385125"/>
            <a:ext cx="2043900" cy="2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86ac3e2671_0_99"/>
          <p:cNvSpPr txBox="1"/>
          <p:nvPr/>
        </p:nvSpPr>
        <p:spPr>
          <a:xfrm>
            <a:off x="935250" y="5500025"/>
            <a:ext cx="48384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Ângulo da associação: 60°</a:t>
            </a:r>
            <a:endParaRPr sz="25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N° de imagens: 5</a:t>
            </a:r>
            <a:endParaRPr sz="25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9" name="Google Shape;329;g86ac3e2671_0_99"/>
          <p:cNvSpPr txBox="1"/>
          <p:nvPr/>
        </p:nvSpPr>
        <p:spPr>
          <a:xfrm>
            <a:off x="5411875" y="5500025"/>
            <a:ext cx="48384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Ângulo da associação: 30°</a:t>
            </a:r>
            <a:endParaRPr sz="25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N° de imagens: 11</a:t>
            </a:r>
            <a:endParaRPr sz="25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/>
          <p:nvPr/>
        </p:nvSpPr>
        <p:spPr>
          <a:xfrm>
            <a:off x="0" y="2123505"/>
            <a:ext cx="12192000" cy="2678544"/>
          </a:xfrm>
          <a:prstGeom prst="rect">
            <a:avLst/>
          </a:prstGeom>
          <a:solidFill>
            <a:srgbClr val="25335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5"/>
          <p:cNvSpPr txBox="1">
            <a:spLocks noGrp="1"/>
          </p:cNvSpPr>
          <p:nvPr>
            <p:ph type="ctrTitle"/>
          </p:nvPr>
        </p:nvSpPr>
        <p:spPr>
          <a:xfrm>
            <a:off x="0" y="2564621"/>
            <a:ext cx="12192000" cy="182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6000" b="1">
                <a:latin typeface="Book Antiqua"/>
                <a:ea typeface="Book Antiqua"/>
                <a:cs typeface="Book Antiqua"/>
                <a:sym typeface="Book Antiqua"/>
              </a:rPr>
              <a:t>Muito obrigado pela atenção!</a:t>
            </a:r>
            <a:br>
              <a:rPr lang="pt-BR" sz="6000" b="1"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pt-BR" sz="4400">
                <a:solidFill>
                  <a:srgbClr val="BFBFBF"/>
                </a:solidFill>
                <a:latin typeface="Book Antiqua"/>
                <a:ea typeface="Book Antiqua"/>
                <a:cs typeface="Book Antiqua"/>
                <a:sym typeface="Book Antiqua"/>
              </a:rPr>
              <a:t>#fiqueemcasa</a:t>
            </a:r>
            <a:endParaRPr sz="4400">
              <a:solidFill>
                <a:srgbClr val="BFBFB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43" name="Google Shape;34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500" y="33338"/>
            <a:ext cx="2012950" cy="179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9283" y="33338"/>
            <a:ext cx="1385217" cy="19627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35"/>
          <p:cNvCxnSpPr/>
          <p:nvPr/>
        </p:nvCxnSpPr>
        <p:spPr>
          <a:xfrm>
            <a:off x="5583382" y="4360933"/>
            <a:ext cx="1025236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/>
        </p:nvSpPr>
        <p:spPr>
          <a:xfrm>
            <a:off x="223301" y="275547"/>
            <a:ext cx="488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 b="0" i="0" u="none" strike="noStrike" cap="none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DA LUZ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 b="0" i="0" u="none" strike="noStrike" cap="none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SISTEMA ÓPTICO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782850" y="2293025"/>
            <a:ext cx="9750300" cy="3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Gill Sans"/>
              <a:buChar char="●"/>
            </a:pP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É uma </a:t>
            </a:r>
            <a:r>
              <a:rPr lang="pt-BR" sz="32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superfície</a:t>
            </a: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ou um conjunto de superfícies que </a:t>
            </a:r>
            <a:r>
              <a:rPr lang="pt-BR" sz="32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interage com a luz</a:t>
            </a: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; </a:t>
            </a:r>
            <a:endParaRPr/>
          </a:p>
          <a:p>
            <a:pPr marL="457200" marR="0" lvl="0" indent="-4318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Gill Sans"/>
              <a:buChar char="●"/>
            </a:pP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Exemplos: um </a:t>
            </a:r>
            <a:r>
              <a:rPr lang="pt-BR" sz="32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espelho</a:t>
            </a: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, uma </a:t>
            </a:r>
            <a:r>
              <a:rPr lang="pt-BR" sz="32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lente</a:t>
            </a: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, o </a:t>
            </a:r>
            <a:r>
              <a:rPr lang="pt-BR" sz="32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olho humano</a:t>
            </a: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3200" b="0" i="0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4" name="Google Shape;134;p4" descr="Resultado de imagem para espelh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0066" y="4320019"/>
            <a:ext cx="1411188" cy="1799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Resultado de imagem para olh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628" y="4320019"/>
            <a:ext cx="2772697" cy="182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"/>
    </mc:Choice>
    <mc:Fallback>
      <p:transition spd="slow" advTm="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/>
        </p:nvSpPr>
        <p:spPr>
          <a:xfrm>
            <a:off x="223301" y="275547"/>
            <a:ext cx="488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 b="0" i="0" u="none" strike="noStrike" cap="none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DA LUZ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 b="0" i="0" u="none" strike="noStrike" cap="none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SISTEMA ÓPTICO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2183592" y="1926729"/>
            <a:ext cx="7015927" cy="3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REFLETOR                          REFRATOR</a:t>
            </a:r>
            <a:endParaRPr sz="3200" b="0" i="0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3" name="Google Shape;143;p9" descr="http://www.sofisica.com.br/conteudos/Otica/Fundamentos/figuras/sistemas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4710" y="2936632"/>
            <a:ext cx="3055542" cy="305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 descr="http://www.sofisica.com.br/conteudos/Otica/Fundamentos/figuras/sistemas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445" y="2800587"/>
            <a:ext cx="3373315" cy="3373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"/>
    </mc:Choice>
    <mc:Fallback>
      <p:transition spd="slow" advTm="3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94b77db8a_0_3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 b="0" i="0" u="none" strike="noStrike" cap="none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DA LUZ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0" name="Google Shape;150;g894b77db8a_0_3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 b="0" i="0" u="none" strike="noStrike" cap="none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PONTO OBJETO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894b77db8a_0_3"/>
          <p:cNvSpPr txBox="1"/>
          <p:nvPr/>
        </p:nvSpPr>
        <p:spPr>
          <a:xfrm>
            <a:off x="685654" y="1989000"/>
            <a:ext cx="99822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Gill Sans"/>
              <a:buChar char="●"/>
            </a:pP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É um </a:t>
            </a:r>
            <a:r>
              <a:rPr lang="pt-BR" sz="32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ponto</a:t>
            </a: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formado por raios de luz que </a:t>
            </a:r>
            <a:r>
              <a:rPr lang="pt-BR" sz="32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incidem</a:t>
            </a: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no sistema óptico.</a:t>
            </a:r>
            <a:endParaRPr sz="3200" b="0" i="0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2" name="Google Shape;152;g894b77db8a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7365" y="3296700"/>
            <a:ext cx="8138777" cy="3532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"/>
    </mc:Choice>
    <mc:Fallback>
      <p:transition spd="slow" advTm="1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 b="0" i="0" u="none" strike="noStrike" cap="none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REFLEXÃO DA LUZ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782860" y="985329"/>
            <a:ext cx="7642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610"/>
              <a:buFont typeface="Impact"/>
              <a:buNone/>
            </a:pPr>
            <a:r>
              <a:rPr lang="pt-BR" sz="5610" b="0" i="0" u="none" strike="noStrike" cap="none">
                <a:solidFill>
                  <a:srgbClr val="B63D35"/>
                </a:solidFill>
                <a:latin typeface="Impact"/>
                <a:ea typeface="Impact"/>
                <a:cs typeface="Impact"/>
                <a:sym typeface="Impact"/>
              </a:rPr>
              <a:t>PONTO IMAGEM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685654" y="1989000"/>
            <a:ext cx="99822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Gill Sans"/>
              <a:buChar char="●"/>
            </a:pP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É um </a:t>
            </a:r>
            <a:r>
              <a:rPr lang="pt-BR" sz="32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ponto</a:t>
            </a: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formado por raios de luz que </a:t>
            </a:r>
            <a:r>
              <a:rPr lang="pt-BR" sz="32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emergem</a:t>
            </a:r>
            <a:r>
              <a:rPr lang="pt-BR"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do sistema óptico.</a:t>
            </a:r>
            <a:endParaRPr sz="3200" b="0" i="0" u="none" strike="noStrike" cap="non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5031" y="3429000"/>
            <a:ext cx="9118118" cy="348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"/>
    </mc:Choice>
    <mc:Fallback>
      <p:transition spd="slow" advTm="1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 b="0" i="0" u="none" strike="noStrike" cap="none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...RESUMINDO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372" y="1502513"/>
            <a:ext cx="10175689" cy="458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"/>
    </mc:Choice>
    <mc:Fallback>
      <p:transition spd="slow" advTm="21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/>
          <p:nvPr/>
        </p:nvSpPr>
        <p:spPr>
          <a:xfrm>
            <a:off x="223300" y="275550"/>
            <a:ext cx="8034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 b="0" i="0" u="none" strike="noStrike" cap="none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...RESUMINDO</a:t>
            </a:r>
            <a:endParaRPr sz="5100" b="0" i="0" u="none" strike="noStrike" cap="none">
              <a:solidFill>
                <a:srgbClr val="2A1A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2" name="Google Shape;1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00" y="1447113"/>
            <a:ext cx="10845484" cy="488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"/>
    </mc:Choice>
    <mc:Fallback>
      <p:transition spd="slow" advTm="17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heme/theme1.xml><?xml version="1.0" encoding="utf-8"?>
<a:theme xmlns:a="http://schemas.openxmlformats.org/drawingml/2006/main" name="View">
  <a:themeElements>
    <a:clrScheme name="Personalizada 2">
      <a:dk1>
        <a:srgbClr val="000000"/>
      </a:dk1>
      <a:lt1>
        <a:srgbClr val="FFFFFF"/>
      </a:lt1>
      <a:dk2>
        <a:srgbClr val="242852"/>
      </a:dk2>
      <a:lt2>
        <a:srgbClr val="70369A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Personalizada 2">
      <a:dk1>
        <a:srgbClr val="000000"/>
      </a:dk1>
      <a:lt1>
        <a:srgbClr val="FFFFFF"/>
      </a:lt1>
      <a:dk2>
        <a:srgbClr val="242852"/>
      </a:dk2>
      <a:lt2>
        <a:srgbClr val="70369A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525</Words>
  <Application>Microsoft Office PowerPoint</Application>
  <PresentationFormat>Widescreen</PresentationFormat>
  <Paragraphs>120</Paragraphs>
  <Slides>32</Slides>
  <Notes>32</Notes>
  <HiddenSlides>0</HiddenSlides>
  <MMClips>12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2" baseType="lpstr">
      <vt:lpstr>Impact</vt:lpstr>
      <vt:lpstr>Cambria Math</vt:lpstr>
      <vt:lpstr>Gill Sans</vt:lpstr>
      <vt:lpstr>Calibri</vt:lpstr>
      <vt:lpstr>Noto Sans Symbols</vt:lpstr>
      <vt:lpstr>Book Antiqua</vt:lpstr>
      <vt:lpstr>Arial</vt:lpstr>
      <vt:lpstr>Century Schoolbook</vt:lpstr>
      <vt:lpstr>View</vt:lpstr>
      <vt:lpstr>View</vt:lpstr>
      <vt:lpstr>Óptica Geométrica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 pela atenção! #fiqueemcasa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Óptica Geométrica</dc:title>
  <dc:creator>FamíliaReal</dc:creator>
  <cp:lastModifiedBy>Willian Tcheldon</cp:lastModifiedBy>
  <cp:revision>8</cp:revision>
  <dcterms:modified xsi:type="dcterms:W3CDTF">2020-08-04T17:25:51Z</dcterms:modified>
</cp:coreProperties>
</file>