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2" r:id="rId1"/>
  </p:sldMasterIdLst>
  <p:notesMasterIdLst>
    <p:notesMasterId r:id="rId37"/>
  </p:notesMasterIdLst>
  <p:sldIdLst>
    <p:sldId id="302" r:id="rId2"/>
    <p:sldId id="320" r:id="rId3"/>
    <p:sldId id="257" r:id="rId4"/>
    <p:sldId id="258" r:id="rId5"/>
    <p:sldId id="295" r:id="rId6"/>
    <p:sldId id="296" r:id="rId7"/>
    <p:sldId id="309" r:id="rId8"/>
    <p:sldId id="261" r:id="rId9"/>
    <p:sldId id="297" r:id="rId10"/>
    <p:sldId id="300" r:id="rId11"/>
    <p:sldId id="298" r:id="rId12"/>
    <p:sldId id="324" r:id="rId13"/>
    <p:sldId id="325" r:id="rId14"/>
    <p:sldId id="280" r:id="rId15"/>
    <p:sldId id="303" r:id="rId16"/>
    <p:sldId id="304" r:id="rId17"/>
    <p:sldId id="305" r:id="rId18"/>
    <p:sldId id="306" r:id="rId19"/>
    <p:sldId id="307" r:id="rId20"/>
    <p:sldId id="282" r:id="rId21"/>
    <p:sldId id="283" r:id="rId22"/>
    <p:sldId id="285" r:id="rId23"/>
    <p:sldId id="308" r:id="rId24"/>
    <p:sldId id="322" r:id="rId25"/>
    <p:sldId id="310" r:id="rId26"/>
    <p:sldId id="311" r:id="rId27"/>
    <p:sldId id="312" r:id="rId28"/>
    <p:sldId id="313" r:id="rId29"/>
    <p:sldId id="314" r:id="rId30"/>
    <p:sldId id="315" r:id="rId31"/>
    <p:sldId id="323" r:id="rId32"/>
    <p:sldId id="319" r:id="rId33"/>
    <p:sldId id="321" r:id="rId34"/>
    <p:sldId id="276" r:id="rId35"/>
    <p:sldId id="287" r:id="rId3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24" autoAdjust="0"/>
  </p:normalViewPr>
  <p:slideViewPr>
    <p:cSldViewPr snapToGrid="0">
      <p:cViewPr>
        <p:scale>
          <a:sx n="77" d="100"/>
          <a:sy n="77" d="100"/>
        </p:scale>
        <p:origin x="-119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74765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8219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4340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504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504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504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504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504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7270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7555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4789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4789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3355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4789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4789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4789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4789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4789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4789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4789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388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6072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3355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446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446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446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446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446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44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248" y="6384771"/>
            <a:ext cx="2133600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0" y="471324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002060"/>
                </a:solidFill>
                <a:latin typeface="Segoe UI Semibold" pitchFamily="34" charset="0"/>
                <a:ea typeface="+mj-ea"/>
                <a:cs typeface="Segoe UI Semibold" pitchFamily="34" charset="0"/>
              </a:defRPr>
            </a:lvl1pPr>
          </a:lstStyle>
          <a:p>
            <a:pPr algn="l"/>
            <a:endParaRPr lang="pt-BR" sz="3000" dirty="0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88D42B98-22C1-4AEA-B090-9B76595883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9760" y="0"/>
            <a:ext cx="10181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2200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9736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8D8B5B07-F9CE-4668-A7F8-73BB4B2EBB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01362" y="0"/>
            <a:ext cx="11245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0561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073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4E690BF4-958E-4141-B22E-A84E27E17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2681" y="0"/>
            <a:ext cx="10067313" cy="595162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C1EB6E27-F160-4D8B-81DA-A061DD732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82" t="33450" r="29602" b="58597"/>
          <a:stretch/>
        </p:blipFill>
        <p:spPr>
          <a:xfrm>
            <a:off x="6593305" y="8021"/>
            <a:ext cx="2550695" cy="142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98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1325880" y="955032"/>
            <a:ext cx="8312728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pt-BR" sz="4300" dirty="0">
                <a:solidFill>
                  <a:srgbClr val="002060"/>
                </a:solidFill>
              </a:rPr>
              <a:t>Semelhança de triângulos</a:t>
            </a:r>
            <a:endParaRPr lang="pt-BR" sz="43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-487680" y="2971352"/>
            <a:ext cx="6761019" cy="48315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</a:pPr>
            <a:endParaRPr lang="pt-BR" sz="2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1661160" y="2087880"/>
            <a:ext cx="8717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  <a:latin typeface="+mn-lt"/>
              </a:rPr>
              <a:t>2) Dado os triângulos retângulos ARE e OTE, se AR = OE = AE/2 = 10 cm, calcule TO:</a:t>
            </a:r>
          </a:p>
          <a:p>
            <a:endParaRPr lang="pt-BR" sz="1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6324" name="Picture 4" descr="http://www.profcardy.com/exercicios/DOCS/tri-re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61123" y="3474720"/>
            <a:ext cx="3122246" cy="2125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1325880" y="955032"/>
            <a:ext cx="8312728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pt-BR" sz="4300" dirty="0">
                <a:solidFill>
                  <a:srgbClr val="002060"/>
                </a:solidFill>
              </a:rPr>
              <a:t>Semelhança de triângulos</a:t>
            </a:r>
            <a:endParaRPr lang="pt-BR" sz="43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-487680" y="2971352"/>
            <a:ext cx="6761019" cy="48315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</a:pPr>
            <a:endParaRPr lang="pt-BR" sz="2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1661160" y="2087880"/>
            <a:ext cx="8717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  <a:latin typeface="+mn-lt"/>
              </a:rPr>
              <a:t>2) Dado os triângulos retângulos ARE e OTE, se AR = OE = AE/2 = 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40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pt-BR" sz="2400" dirty="0">
                <a:solidFill>
                  <a:srgbClr val="002060"/>
                </a:solidFill>
                <a:latin typeface="+mn-lt"/>
              </a:rPr>
              <a:t>cm, calcule TO:</a:t>
            </a:r>
          </a:p>
          <a:p>
            <a:endParaRPr lang="pt-BR" sz="1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6324" name="Picture 4" descr="http://www.profcardy.com/exercicios/DOCS/tri-re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61123" y="3474720"/>
            <a:ext cx="3122246" cy="2125028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1493520" y="2956560"/>
            <a:ext cx="6797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R: já que os triângulos têm dois ângulos em comum:</a:t>
            </a:r>
            <a:br>
              <a:rPr lang="pt-BR" sz="2000" dirty="0">
                <a:solidFill>
                  <a:srgbClr val="FF0000"/>
                </a:solidFill>
              </a:rPr>
            </a:br>
            <a:r>
              <a:rPr lang="pt-BR" sz="2000" dirty="0">
                <a:solidFill>
                  <a:srgbClr val="FF0000"/>
                </a:solidFill>
              </a:rPr>
              <a:t/>
            </a:r>
            <a:br>
              <a:rPr lang="pt-BR" sz="2000" dirty="0">
                <a:solidFill>
                  <a:srgbClr val="FF0000"/>
                </a:solidFill>
              </a:rPr>
            </a:br>
            <a:r>
              <a:rPr lang="pt-BR" sz="2000" dirty="0">
                <a:solidFill>
                  <a:srgbClr val="FF0000"/>
                </a:solidFill>
              </a:rPr>
              <a:t>40/TO=80/40. Logo, TO=20</a:t>
            </a:r>
          </a:p>
          <a:p>
            <a:endParaRPr lang="pt-BR" sz="2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784554" y="2411341"/>
            <a:ext cx="10338619" cy="3001317"/>
          </a:xfr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</a:rPr>
              <a:t>Considere o trapézio ABCD de bases AB e CD. Sejam M e N os pontos médios das diagonais AC e BD, respectivamente. Então, se AB tem comprimento x e CD tem comprimento y&lt;x, o comprimento de MN é igual a: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392543" y="1194621"/>
            <a:ext cx="4342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  <a:latin typeface="+mn-lt"/>
              </a:rPr>
              <a:t>Desafio</a:t>
            </a:r>
            <a:endParaRPr lang="pt-BR" sz="3200" b="1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784554" y="2411341"/>
            <a:ext cx="10338619" cy="3001317"/>
          </a:xfr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</a:rPr>
              <a:t>Considere o trapézio ABCD de bases AB e CD. Sejam M e N os pontos médios das diagonais AC e BD, respectivamente. Então, se AB tem comprimento x e CD tem comprimento y&lt;x, o comprimento de MN é igual a: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392543" y="1194621"/>
            <a:ext cx="4342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  <a:latin typeface="+mn-lt"/>
              </a:rPr>
              <a:t>Desafio</a:t>
            </a:r>
            <a:endParaRPr lang="pt-BR" sz="3200" b="1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002890" y="5191433"/>
            <a:ext cx="5383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R = (X-Y)/2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1704042" y="794216"/>
            <a:ext cx="75498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dirty="0">
                <a:solidFill>
                  <a:srgbClr val="002060"/>
                </a:solidFill>
              </a:rPr>
              <a:t>Bissetriz Interna</a:t>
            </a:r>
            <a:endParaRPr lang="pt-BR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FA0E2B55-C679-4A5D-94A9-D6C3CA6C367E}"/>
              </a:ext>
            </a:extLst>
          </p:cNvPr>
          <p:cNvSpPr txBox="1"/>
          <p:nvPr/>
        </p:nvSpPr>
        <p:spPr>
          <a:xfrm>
            <a:off x="-1876926" y="2090419"/>
            <a:ext cx="9256294" cy="113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051482A4-A262-475A-8DC6-BCB2BA26CAAB}"/>
              </a:ext>
            </a:extLst>
          </p:cNvPr>
          <p:cNvSpPr/>
          <p:nvPr/>
        </p:nvSpPr>
        <p:spPr>
          <a:xfrm>
            <a:off x="-1556473" y="1894059"/>
            <a:ext cx="8390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+mn-lt"/>
              </a:rPr>
              <a:t>A bissetriz de um ângulo interno de um triângulo determina sobre o lado oposto segmentos proporcionais aos lados adjacentes.</a:t>
            </a: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2" descr="http://lh3.ggpht.com/-GsR8mWBTFJQ/TrRr1iWgEbI/AAAAAAAAPMk/IoJZn6ZYdMQ/image_thumb%25255B1%25255D.png?imgmax=800">
            <a:extLst>
              <a:ext uri="{FF2B5EF4-FFF2-40B4-BE49-F238E27FC236}">
                <a16:creationId xmlns="" xmlns:a16="http://schemas.microsoft.com/office/drawing/2014/main" id="{E5E8C9B2-E42C-4B49-8DBA-43299F8FC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t="2389" r="1721" b="13608"/>
          <a:stretch/>
        </p:blipFill>
        <p:spPr bwMode="auto">
          <a:xfrm>
            <a:off x="1033163" y="3416119"/>
            <a:ext cx="4051673" cy="317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44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1704041" y="779467"/>
            <a:ext cx="75498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dirty="0">
                <a:solidFill>
                  <a:srgbClr val="002060"/>
                </a:solidFill>
              </a:rPr>
              <a:t>Bissetriz Interna</a:t>
            </a:r>
            <a:endParaRPr lang="pt-BR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FA0E2B55-C679-4A5D-94A9-D6C3CA6C367E}"/>
              </a:ext>
            </a:extLst>
          </p:cNvPr>
          <p:cNvSpPr txBox="1"/>
          <p:nvPr/>
        </p:nvSpPr>
        <p:spPr>
          <a:xfrm>
            <a:off x="-1876926" y="2090419"/>
            <a:ext cx="9256294" cy="113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051482A4-A262-475A-8DC6-BCB2BA26CAAB}"/>
              </a:ext>
            </a:extLst>
          </p:cNvPr>
          <p:cNvSpPr/>
          <p:nvPr/>
        </p:nvSpPr>
        <p:spPr>
          <a:xfrm>
            <a:off x="-1556473" y="1894059"/>
            <a:ext cx="83903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+mn-lt"/>
                <a:cs typeface="Arial" charset="0"/>
              </a:rPr>
              <a:t>A bissetriz interna de um triângulo corresponde ao segmento de reta que parte de um vértice, e vai até o lado oposto, dividindo o seu ângulo em dois ângulos congruentes. O ponto de interseção das três bissetrizes internas chama-se </a:t>
            </a:r>
            <a:r>
              <a:rPr lang="pt-BR" sz="2400" b="1" dirty="0" err="1">
                <a:solidFill>
                  <a:srgbClr val="002060"/>
                </a:solidFill>
                <a:latin typeface="+mn-lt"/>
                <a:cs typeface="Arial" charset="0"/>
              </a:rPr>
              <a:t>incentro</a:t>
            </a:r>
            <a:r>
              <a:rPr lang="pt-BR" sz="2400" dirty="0">
                <a:solidFill>
                  <a:srgbClr val="002060"/>
                </a:solidFill>
                <a:latin typeface="+mn-lt"/>
                <a:cs typeface="Arial" charset="0"/>
              </a:rPr>
              <a:t>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42CEAF4A-FF58-4D4A-9FAE-68FA1D904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5561" y="3580163"/>
            <a:ext cx="3921744" cy="287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6054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1482816" y="749971"/>
            <a:ext cx="75498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Mediatriz</a:t>
            </a:r>
            <a:endParaRPr lang="pt-BR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FA0E2B55-C679-4A5D-94A9-D6C3CA6C367E}"/>
              </a:ext>
            </a:extLst>
          </p:cNvPr>
          <p:cNvSpPr txBox="1"/>
          <p:nvPr/>
        </p:nvSpPr>
        <p:spPr>
          <a:xfrm>
            <a:off x="-1876926" y="2090419"/>
            <a:ext cx="9256294" cy="113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051482A4-A262-475A-8DC6-BCB2BA26CAAB}"/>
              </a:ext>
            </a:extLst>
          </p:cNvPr>
          <p:cNvSpPr/>
          <p:nvPr/>
        </p:nvSpPr>
        <p:spPr>
          <a:xfrm>
            <a:off x="-1556473" y="1894059"/>
            <a:ext cx="8390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n-lt"/>
                <a:cs typeface="Arial" charset="0"/>
              </a:rPr>
              <a:t>É a reta perpendicular a um lado do triângulo, traçada pelo seu ponto médio. As três mediatrizes de um triângulo se encontram em um único ponto, o </a:t>
            </a:r>
            <a:r>
              <a:rPr lang="pt-BR" sz="2400" b="1" dirty="0" smtClean="0">
                <a:solidFill>
                  <a:srgbClr val="002060"/>
                </a:solidFill>
                <a:latin typeface="+mn-lt"/>
                <a:cs typeface="Arial" charset="0"/>
              </a:rPr>
              <a:t>circuncentro.</a:t>
            </a:r>
            <a:endParaRPr lang="pt-BR" sz="2400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0783" y="3262620"/>
            <a:ext cx="3070430" cy="307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6054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1460090" y="749970"/>
            <a:ext cx="8692197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Altura</a:t>
            </a:r>
            <a:endParaRPr lang="pt-BR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FA0E2B55-C679-4A5D-94A9-D6C3CA6C367E}"/>
              </a:ext>
            </a:extLst>
          </p:cNvPr>
          <p:cNvSpPr txBox="1"/>
          <p:nvPr/>
        </p:nvSpPr>
        <p:spPr>
          <a:xfrm>
            <a:off x="-1876926" y="2090419"/>
            <a:ext cx="9256294" cy="113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051482A4-A262-475A-8DC6-BCB2BA26CAAB}"/>
              </a:ext>
            </a:extLst>
          </p:cNvPr>
          <p:cNvSpPr/>
          <p:nvPr/>
        </p:nvSpPr>
        <p:spPr>
          <a:xfrm>
            <a:off x="-1556473" y="1894059"/>
            <a:ext cx="90634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latin typeface="+mn-lt"/>
                <a:cs typeface="Arial" charset="0"/>
              </a:rPr>
              <a:t>É um segmento de reta perpendicular a um lado do triângulo ou ao seu prolongamento, traçado pelo vértice oposto. O ponto de interseção das três alturas de um triângulo denomina-se </a:t>
            </a:r>
            <a:r>
              <a:rPr lang="pt-BR" sz="2400" b="1" dirty="0" smtClean="0">
                <a:solidFill>
                  <a:srgbClr val="002060"/>
                </a:solidFill>
                <a:latin typeface="+mn-lt"/>
                <a:cs typeface="Arial" charset="0"/>
              </a:rPr>
              <a:t>ortocentro</a:t>
            </a:r>
            <a:r>
              <a:rPr lang="pt-BR" sz="2400" dirty="0" smtClean="0">
                <a:solidFill>
                  <a:srgbClr val="002060"/>
                </a:solidFill>
                <a:latin typeface="+mn-lt"/>
                <a:cs typeface="Arial" charset="0"/>
              </a:rPr>
              <a:t>.</a:t>
            </a:r>
            <a:endParaRPr lang="pt-BR" sz="2400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3227" y="3554361"/>
            <a:ext cx="4056172" cy="289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6054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715900" y="764719"/>
            <a:ext cx="75498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pt-BR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Mediana</a:t>
            </a:r>
            <a:endParaRPr lang="pt-BR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FA0E2B55-C679-4A5D-94A9-D6C3CA6C367E}"/>
              </a:ext>
            </a:extLst>
          </p:cNvPr>
          <p:cNvSpPr txBox="1"/>
          <p:nvPr/>
        </p:nvSpPr>
        <p:spPr>
          <a:xfrm>
            <a:off x="-1876926" y="2090419"/>
            <a:ext cx="9256294" cy="113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051482A4-A262-475A-8DC6-BCB2BA26CAAB}"/>
              </a:ext>
            </a:extLst>
          </p:cNvPr>
          <p:cNvSpPr/>
          <p:nvPr/>
        </p:nvSpPr>
        <p:spPr>
          <a:xfrm>
            <a:off x="-1556473" y="1894059"/>
            <a:ext cx="906340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É o segmento de reta que une cada vértice do triângulo ao ponto médio do lado oposto. O ponto de interseção das três medianas é o </a:t>
            </a:r>
            <a:r>
              <a:rPr lang="pt-BR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baricentro</a:t>
            </a:r>
            <a:r>
              <a:rPr lang="pt-BR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ou </a:t>
            </a:r>
            <a:r>
              <a:rPr lang="pt-BR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centro de gravidade do triângulo</a:t>
            </a:r>
            <a:r>
              <a:rPr lang="pt-BR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</a:p>
          <a:p>
            <a:pPr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2400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294" y="3539614"/>
            <a:ext cx="3802399" cy="276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6054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1718791" y="705726"/>
            <a:ext cx="75498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dirty="0" smtClean="0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Triângulo retângulo</a:t>
            </a:r>
            <a:endParaRPr lang="pt-BR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FA0E2B55-C679-4A5D-94A9-D6C3CA6C367E}"/>
              </a:ext>
            </a:extLst>
          </p:cNvPr>
          <p:cNvSpPr txBox="1"/>
          <p:nvPr/>
        </p:nvSpPr>
        <p:spPr>
          <a:xfrm>
            <a:off x="-1876926" y="2090419"/>
            <a:ext cx="9256294" cy="113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71375" y="2418158"/>
            <a:ext cx="2466381" cy="5232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12" name="Espaço Reservado para Conteúdo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28025" y="1768475"/>
            <a:ext cx="7886700" cy="4351338"/>
          </a:xfr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pt-BR" dirty="0">
                <a:noFill/>
              </a:rPr>
              <a:t> </a:t>
            </a:r>
          </a:p>
        </p:txBody>
      </p:sp>
      <p:pic>
        <p:nvPicPr>
          <p:cNvPr id="13" name="Picture 2" descr="https://upload.wikimedia.org/wikipedia/commons/thumb/a/a0/Tri%C3%A2ngulo_ret%C3%A2ngulo.svg/2000px-Tri%C3%A2ngulo_ret%C3%A2ngul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29" y="3684612"/>
            <a:ext cx="5008853" cy="292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05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gerarmemes.s3.us-east-2.amazonaws.com/memes/079489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498" y="1461781"/>
            <a:ext cx="5281630" cy="4806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1342103" y="711429"/>
            <a:ext cx="8891903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sz="4000" dirty="0" smtClean="0">
                <a:solidFill>
                  <a:srgbClr val="002060"/>
                </a:solidFill>
              </a:rPr>
              <a:t>Figuras planas</a:t>
            </a:r>
            <a:endParaRPr lang="pt-BR" sz="40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628650" y="2083828"/>
            <a:ext cx="7886700" cy="2316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1">
              <a:lnSpc>
                <a:spcPct val="150000"/>
              </a:lnSpc>
            </a:pPr>
            <a:endParaRPr lang="pt-BR" sz="2000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</a:pPr>
            <a:r>
              <a:rPr lang="pt-BR" sz="2000" dirty="0" smtClean="0">
                <a:solidFill>
                  <a:srgbClr val="002060"/>
                </a:solidFill>
              </a:rPr>
              <a:t>-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12" name="Espaço Reservado para Conteúdo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28024" y="1768475"/>
            <a:ext cx="3175029" cy="4351338"/>
          </a:xfrm>
          <a:blipFill rotWithShape="0">
            <a:blip r:embed="rId3"/>
            <a:stretch>
              <a:fillRect l="-3455" t="-2381"/>
            </a:stretch>
          </a:blipFill>
        </p:spPr>
        <p:txBody>
          <a:bodyPr/>
          <a:lstStyle/>
          <a:p>
            <a:pPr lvl="4"/>
            <a:r>
              <a:rPr lang="pt-BR" dirty="0">
                <a:noFill/>
              </a:rPr>
              <a:t> </a:t>
            </a:r>
          </a:p>
        </p:txBody>
      </p:sp>
      <p:sp>
        <p:nvSpPr>
          <p:cNvPr id="13" name="Espaço Reservado para Conteúdo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0" y="1768475"/>
            <a:ext cx="3528811" cy="4351338"/>
          </a:xfrm>
          <a:prstGeom prst="rect">
            <a:avLst/>
          </a:prstGeom>
          <a:blipFill rotWithShape="0">
            <a:blip r:embed="rId4"/>
            <a:stretch>
              <a:fillRect l="-3109" t="-3361"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315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1445342" y="781564"/>
            <a:ext cx="8620901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sz="4000" dirty="0" smtClean="0">
                <a:solidFill>
                  <a:srgbClr val="002060"/>
                </a:solidFill>
              </a:rPr>
              <a:t>Geometria Espacial</a:t>
            </a:r>
            <a:endParaRPr lang="pt-BR" sz="40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2" descr="http://images.slideplayer.com.br/3/1470645/slides/slide_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2" b="11716"/>
          <a:stretch/>
        </p:blipFill>
        <p:spPr bwMode="auto">
          <a:xfrm>
            <a:off x="647459" y="3672348"/>
            <a:ext cx="5199415" cy="248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>
          <a:xfrm>
            <a:off x="-1533832" y="2352349"/>
            <a:ext cx="8229600" cy="1098774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solidFill>
                  <a:srgbClr val="002060"/>
                </a:solidFill>
              </a:rPr>
              <a:t>Prismas são sólidos que possuem duas faces paralelas e congruentes, e as demais faces em forma de paralelogramos.</a:t>
            </a:r>
          </a:p>
          <a:p>
            <a:pPr algn="just"/>
            <a:r>
              <a:rPr lang="pt-BR" sz="2400" dirty="0" smtClean="0">
                <a:solidFill>
                  <a:srgbClr val="002060"/>
                </a:solidFill>
              </a:rPr>
              <a:t>Volume = Área da base x Altura</a:t>
            </a:r>
            <a:endParaRPr lang="pt-B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1120877" y="756511"/>
            <a:ext cx="685554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dirty="0" smtClean="0">
                <a:solidFill>
                  <a:srgbClr val="002060"/>
                </a:solidFill>
              </a:rPr>
              <a:t>Cubo</a:t>
            </a:r>
            <a:endParaRPr lang="pt-BR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idx="1"/>
          </p:nvPr>
        </p:nvSpPr>
        <p:spPr>
          <a:xfrm>
            <a:off x="447674" y="1894992"/>
            <a:ext cx="7886700" cy="206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7800" indent="0">
              <a:buNone/>
            </a:pP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Espaço Reservado para Conteúdo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8025" y="1768475"/>
            <a:ext cx="7886700" cy="4351338"/>
          </a:xfrm>
          <a:prstGeom prst="rect">
            <a:avLst/>
          </a:prstGeom>
          <a:blipFill rotWithShape="0">
            <a:blip r:embed="rId3"/>
            <a:stretch>
              <a:fillRect l="-1391" t="-2241"/>
            </a:stretch>
          </a:blip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pt-BR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http://lh6.ggpht.com/-m0NcQgrb9N4/UO9t6ONqsEI/AAAAAAAAX0Q/IkqmwFA7MYk/image_thumb%25255B1%2525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154" y="3313630"/>
            <a:ext cx="3455704" cy="284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79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1120877" y="756511"/>
            <a:ext cx="685554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dirty="0" smtClean="0">
                <a:solidFill>
                  <a:srgbClr val="002060"/>
                </a:solidFill>
              </a:rPr>
              <a:t>Exercício:</a:t>
            </a:r>
            <a:endParaRPr lang="pt-BR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idx="1"/>
          </p:nvPr>
        </p:nvSpPr>
        <p:spPr>
          <a:xfrm>
            <a:off x="447674" y="1894992"/>
            <a:ext cx="7886700" cy="206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7800" indent="0">
              <a:buNone/>
            </a:pP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356851" y="2444719"/>
            <a:ext cx="9173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>
                <a:solidFill>
                  <a:srgbClr val="002060"/>
                </a:solidFill>
                <a:latin typeface="+mn-lt"/>
              </a:rPr>
              <a:t>3) Determine a distância entre os centros de duas faces adjacentes de um cubo de aresta  4.</a:t>
            </a:r>
          </a:p>
        </p:txBody>
      </p:sp>
    </p:spTree>
    <p:extLst>
      <p:ext uri="{BB962C8B-B14F-4D97-AF65-F5344CB8AC3E}">
        <p14:creationId xmlns:p14="http://schemas.microsoft.com/office/powerpoint/2010/main" val="3363679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1120877" y="756511"/>
            <a:ext cx="685554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dirty="0" smtClean="0">
                <a:solidFill>
                  <a:srgbClr val="002060"/>
                </a:solidFill>
              </a:rPr>
              <a:t>Exercício:</a:t>
            </a:r>
            <a:endParaRPr lang="pt-BR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idx="1"/>
          </p:nvPr>
        </p:nvSpPr>
        <p:spPr>
          <a:xfrm>
            <a:off x="447674" y="1894992"/>
            <a:ext cx="7886700" cy="206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7800" indent="0">
              <a:buNone/>
            </a:pP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356851" y="2444719"/>
            <a:ext cx="9173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>
                <a:solidFill>
                  <a:srgbClr val="002060"/>
                </a:solidFill>
                <a:latin typeface="+mn-lt"/>
              </a:rPr>
              <a:t>3) Determine a distância entre os centros de duas faces adjacentes de um cubo de aresta  4.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825910" y="4277032"/>
            <a:ext cx="318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C00000"/>
                </a:solidFill>
              </a:rPr>
              <a:t>R: 2* </a:t>
            </a:r>
            <a:r>
              <a:rPr lang="pt-BR" sz="1800" dirty="0" err="1" smtClean="0">
                <a:solidFill>
                  <a:srgbClr val="C00000"/>
                </a:solidFill>
              </a:rPr>
              <a:t>sqrt</a:t>
            </a:r>
            <a:r>
              <a:rPr lang="pt-BR" sz="1800" dirty="0" smtClean="0">
                <a:solidFill>
                  <a:srgbClr val="C00000"/>
                </a:solidFill>
              </a:rPr>
              <a:t>(2</a:t>
            </a:r>
            <a:r>
              <a:rPr lang="pt-BR" sz="1800" dirty="0" smtClean="0"/>
              <a:t>)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363679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1283110" y="756511"/>
            <a:ext cx="7017773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sz="4000" dirty="0" smtClean="0">
                <a:solidFill>
                  <a:srgbClr val="002060"/>
                </a:solidFill>
              </a:rPr>
              <a:t>Paralelepípedo</a:t>
            </a:r>
            <a:endParaRPr lang="pt-BR" sz="40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idx="1"/>
          </p:nvPr>
        </p:nvSpPr>
        <p:spPr>
          <a:xfrm>
            <a:off x="447674" y="1894992"/>
            <a:ext cx="7886700" cy="206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7800" indent="0">
              <a:buNone/>
            </a:pP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Espaço Reservado para Conteúdo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8025" y="1768475"/>
            <a:ext cx="7886700" cy="4351338"/>
          </a:xfrm>
          <a:prstGeom prst="rect">
            <a:avLst/>
          </a:prstGeom>
          <a:blipFill rotWithShape="0">
            <a:blip r:embed="rId3"/>
            <a:stretch>
              <a:fillRect l="-1391" t="-2381"/>
            </a:stretch>
          </a:blip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pt-BR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http://www.educarchile.cl/UserFiles/P0001/Image/Mod_4_contenidos_estudiantes_matematica_geometria/Dibujo%2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26" y="4019502"/>
            <a:ext cx="3976500" cy="22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79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1283110" y="756511"/>
            <a:ext cx="7017773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sz="40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Cilindro</a:t>
            </a:r>
            <a:endParaRPr lang="pt-BR" sz="40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idx="1"/>
          </p:nvPr>
        </p:nvSpPr>
        <p:spPr>
          <a:xfrm>
            <a:off x="447674" y="1894992"/>
            <a:ext cx="7886700" cy="206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7800" indent="0">
              <a:buNone/>
            </a:pP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Espaço Reservado para Conteúdo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8025" y="1768475"/>
            <a:ext cx="7886700" cy="4351338"/>
          </a:xfrm>
          <a:prstGeom prst="rect">
            <a:avLst/>
          </a:prstGeom>
          <a:blipFill rotWithShape="0">
            <a:blip r:embed="rId3"/>
            <a:stretch>
              <a:fillRect l="-1391" t="-2381"/>
            </a:stretch>
          </a:blip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pt-BR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https://upload.wikimedia.org/wikipedia/commons/thumb/c/c7/Cylinder_(geometry).png/100px-Cylinder_(geometry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614" y="2619838"/>
            <a:ext cx="2116278" cy="380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79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1283110" y="756511"/>
            <a:ext cx="7017773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sz="40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Pirâmide e Cone</a:t>
            </a:r>
            <a:endParaRPr lang="pt-BR" sz="40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idx="1"/>
          </p:nvPr>
        </p:nvSpPr>
        <p:spPr>
          <a:xfrm>
            <a:off x="447674" y="1894992"/>
            <a:ext cx="7886700" cy="206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7800" indent="0">
              <a:buNone/>
            </a:pP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Espaço Reservado para Conteúdo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8025" y="1768475"/>
            <a:ext cx="7886700" cy="4351338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pt-BR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aixaDeTexto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86646" y="5355758"/>
            <a:ext cx="1942519" cy="764055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pic>
        <p:nvPicPr>
          <p:cNvPr id="9" name="Picture 2" descr="http://www.youmath.it/images/stories/formulari/GeometriaSolida/piramide-regola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9" y="2451147"/>
            <a:ext cx="206692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sultado de imagem para co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85" y="2465895"/>
            <a:ext cx="2095500" cy="263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79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1283110" y="756511"/>
            <a:ext cx="7017773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sz="40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Pirâmide e Cone</a:t>
            </a:r>
            <a:endParaRPr lang="pt-BR" sz="40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idx="1"/>
          </p:nvPr>
        </p:nvSpPr>
        <p:spPr>
          <a:xfrm>
            <a:off x="447674" y="1894992"/>
            <a:ext cx="7886700" cy="206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7800" indent="0">
              <a:buNone/>
            </a:pP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Espaço Reservado para Conteúdo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8025" y="1768475"/>
            <a:ext cx="7886700" cy="4351338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pt-BR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aixaDeTexto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86646" y="5355758"/>
            <a:ext cx="1942519" cy="764055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pic>
        <p:nvPicPr>
          <p:cNvPr id="9" name="Picture 2" descr="http://www.youmath.it/images/stories/formulari/GeometriaSolida/piramide-regola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9" y="2451147"/>
            <a:ext cx="206692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sultado de imagem para co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85" y="2465895"/>
            <a:ext cx="2095500" cy="263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79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1283110" y="756511"/>
            <a:ext cx="7017773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sz="40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Tronco de pirâmide</a:t>
            </a:r>
            <a:endParaRPr lang="pt-BR" sz="40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idx="1"/>
          </p:nvPr>
        </p:nvSpPr>
        <p:spPr>
          <a:xfrm>
            <a:off x="447674" y="1894992"/>
            <a:ext cx="7886700" cy="206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7800" indent="0">
              <a:buNone/>
            </a:pP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Espaço Reservado para Conteúdo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8025" y="1768475"/>
            <a:ext cx="7886700" cy="4351338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pt-BR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https://lh5.googleusercontent.com/proxy/hQhZOOReh0j5VfiupCJXo9tQVcECfl5PzCXJ_oiFK0VkYYXO5WuxUGtcbrPgJhmXxzrQZw6Y2W1Z6JkKllq40OhjsSiuihDSGOP60HRh=s0-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38" y="3616275"/>
            <a:ext cx="4095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7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4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Sumário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idx="1"/>
          </p:nvPr>
        </p:nvSpPr>
        <p:spPr>
          <a:xfrm>
            <a:off x="528441" y="1878579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Teorema de Tales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Triângulos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Figuras planas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Geometria Espacial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1283110" y="756511"/>
            <a:ext cx="7017773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sz="40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Esfera</a:t>
            </a:r>
            <a:endParaRPr lang="pt-BR" sz="40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idx="1"/>
          </p:nvPr>
        </p:nvSpPr>
        <p:spPr>
          <a:xfrm>
            <a:off x="447674" y="1894992"/>
            <a:ext cx="7886700" cy="206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7800" indent="0">
              <a:buNone/>
            </a:pP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Espaço Reservado para Conteúdo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8025" y="1768475"/>
            <a:ext cx="7886700" cy="4351338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pt-BR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http://lh5.ggpht.com/_Qmjqb2Gk9no/SkldZBWH8MI/AAAAAAAABHM/0KAR1gfZXK0/Esfera%202_thumb%5B8%5D.jp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01" y="3388667"/>
            <a:ext cx="31432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79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327356" y="2197510"/>
            <a:ext cx="8568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4) Um retângulo girando em torno de cada um dos seus lados gera dois sólidos,cujos volumes mede 360 </a:t>
            </a:r>
            <a:r>
              <a:rPr lang="el-GR" sz="2400" dirty="0" smtClean="0">
                <a:solidFill>
                  <a:srgbClr val="002060"/>
                </a:solidFill>
                <a:latin typeface="+mn-lt"/>
              </a:rPr>
              <a:t>Π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 e 600</a:t>
            </a:r>
            <a:r>
              <a:rPr lang="el-GR" sz="2400" dirty="0" smtClean="0">
                <a:solidFill>
                  <a:srgbClr val="002060"/>
                </a:solidFill>
                <a:latin typeface="+mn-lt"/>
              </a:rPr>
              <a:t> Π</a:t>
            </a: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. Quanto medem os lados do retângulo?</a:t>
            </a:r>
            <a:endParaRPr lang="pt-BR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592826" y="1165122"/>
            <a:ext cx="7919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latin typeface="+mn-lt"/>
              </a:rPr>
              <a:t>Exercício:</a:t>
            </a:r>
            <a:endParaRPr lang="pt-BR" sz="3200" dirty="0">
              <a:latin typeface="+mn-lt"/>
            </a:endParaRPr>
          </a:p>
        </p:txBody>
      </p:sp>
      <p:pic>
        <p:nvPicPr>
          <p:cNvPr id="8" name="Picture 2" descr="http://www.somatematica.com.br/emedio/espacial/Image128.gif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86" y="3788952"/>
            <a:ext cx="421957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gerarmemes.s3.us-east-2.amazonaws.com/memes/843900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285" y="943897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gerarmemes.s3.us-east-2.amazonaws.com/memes/7f03a8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549" y="1224831"/>
            <a:ext cx="5242335" cy="5242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4572000" y="3657749"/>
            <a:ext cx="4572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-1155738" y="111495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>
                <a:solidFill>
                  <a:srgbClr val="002060"/>
                </a:solidFill>
              </a:rPr>
              <a:t>Vai dar bom! </a:t>
            </a:r>
          </a:p>
        </p:txBody>
      </p:sp>
      <p:pic>
        <p:nvPicPr>
          <p:cNvPr id="17410" name="Picture 2" descr="Resultado de imagem para copa de 2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93" y="2698955"/>
            <a:ext cx="5722373" cy="3539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501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4572000" y="3657749"/>
            <a:ext cx="4572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289508" y="3874771"/>
            <a:ext cx="4572000" cy="10002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pt-BR" sz="1800" b="1" dirty="0">
                <a:solidFill>
                  <a:srgbClr val="002060"/>
                </a:solidFill>
                <a:latin typeface="Montserrat" panose="020B0604020202020204" charset="0"/>
              </a:rPr>
              <a:t>www.petcivilufal.com</a:t>
            </a:r>
          </a:p>
          <a:p>
            <a:pPr marL="265176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sz="1800" b="1" dirty="0">
                <a:solidFill>
                  <a:srgbClr val="002060"/>
                </a:solidFill>
                <a:latin typeface="Montserrat" panose="020B0604020202020204" charset="0"/>
              </a:rPr>
              <a:t>petengcv@gmail.com</a:t>
            </a:r>
          </a:p>
          <a:p>
            <a:pPr marL="265176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sz="1800" b="1" dirty="0">
                <a:solidFill>
                  <a:srgbClr val="002060"/>
                </a:solidFill>
                <a:latin typeface="Montserrat" panose="020B0604020202020204" charset="0"/>
              </a:rPr>
              <a:t>(82) 3214-1289</a:t>
            </a:r>
            <a:endParaRPr lang="pt-BR" sz="1800" b="1" dirty="0">
              <a:solidFill>
                <a:srgbClr val="002060"/>
              </a:solidFill>
              <a:latin typeface="Montserrat" panose="020B060402020202020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41598" y="2820858"/>
            <a:ext cx="1867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200" b="1" dirty="0">
                <a:solidFill>
                  <a:srgbClr val="002060"/>
                </a:solidFill>
              </a:rPr>
              <a:t>Contato:</a:t>
            </a:r>
            <a:endParaRPr lang="pt-BR" sz="32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s://scontent.fmcz2-2.fna.fbcdn.net/v/t1.0-9/29542961_1021191321389680_2543416949923603025_n.png?_nc_cat=0&amp;oh=e475571d8f1f0364204dd9534df97eac&amp;oe=5BB196A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53"/>
          <a:stretch/>
        </p:blipFill>
        <p:spPr bwMode="auto">
          <a:xfrm>
            <a:off x="1106198" y="2171847"/>
            <a:ext cx="2393662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22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-1935689" y="10897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3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Teorema de Tales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idx="1"/>
          </p:nvPr>
        </p:nvSpPr>
        <p:spPr>
          <a:xfrm>
            <a:off x="3489959" y="1941209"/>
            <a:ext cx="4263651" cy="2905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1950720" y="1920240"/>
            <a:ext cx="96621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+mn-lt"/>
              </a:rPr>
              <a:t> Um feixe de retas paralelas cortado por duas transversais quaisquer determina segmentos proporcionais.</a:t>
            </a:r>
          </a:p>
          <a:p>
            <a:endParaRPr lang="pt-BR" dirty="0"/>
          </a:p>
        </p:txBody>
      </p:sp>
      <p:pic>
        <p:nvPicPr>
          <p:cNvPr id="39942" name="Picture 6" descr="http://www.professorferretto.com.br/wp-content/uploads/2018/01/03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9775" y="3178492"/>
            <a:ext cx="3974465" cy="2595852"/>
          </a:xfrm>
          <a:prstGeom prst="rect">
            <a:avLst/>
          </a:prstGeom>
          <a:noFill/>
        </p:spPr>
      </p:pic>
      <p:pic>
        <p:nvPicPr>
          <p:cNvPr id="39944" name="Picture 8" descr="http://www.professorferretto.com.br/wp-content/uploads/2018/01/06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92225" y="3299459"/>
            <a:ext cx="3730625" cy="2299283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-1569720" y="3185160"/>
            <a:ext cx="822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  <a:latin typeface="+mn-lt"/>
              </a:rPr>
              <a:t>a)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idx="1"/>
          </p:nvPr>
        </p:nvSpPr>
        <p:spPr>
          <a:xfrm>
            <a:off x="3489959" y="1941209"/>
            <a:ext cx="4263651" cy="2905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78" name="Picture 2" descr="http://www.professorferretto.com.br/wp-content/uploads/2018/01/04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8640" y="1488924"/>
            <a:ext cx="7254240" cy="2869716"/>
          </a:xfrm>
          <a:prstGeom prst="rect">
            <a:avLst/>
          </a:prstGeom>
          <a:noFill/>
        </p:spPr>
      </p:pic>
      <p:pic>
        <p:nvPicPr>
          <p:cNvPr id="50180" name="Picture 4" descr="http://www.professorferretto.com.br/wp-content/uploads/2018/01/imagem-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4462" y="4419600"/>
            <a:ext cx="6572488" cy="958851"/>
          </a:xfrm>
          <a:prstGeom prst="rect">
            <a:avLst/>
          </a:prstGeom>
          <a:noFill/>
        </p:spPr>
      </p:pic>
      <p:pic>
        <p:nvPicPr>
          <p:cNvPr id="50182" name="Picture 6" descr="http://www.professorferretto.com.br/wp-content/uploads/2018/01/imagem-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38800"/>
            <a:ext cx="6376168" cy="8845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1325880" y="955032"/>
            <a:ext cx="8312728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sz="4300" dirty="0">
                <a:solidFill>
                  <a:srgbClr val="002060"/>
                </a:solidFill>
              </a:rPr>
              <a:t>Semelhança de triângulos</a:t>
            </a:r>
            <a:endParaRPr lang="pt-BR" sz="43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-1447800" y="2026472"/>
            <a:ext cx="6761019" cy="48315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</a:pPr>
            <a:endParaRPr lang="pt-BR" sz="2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286000" y="301752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1996440" y="2114788"/>
            <a:ext cx="9494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pt-BR" sz="2400" dirty="0">
                <a:solidFill>
                  <a:srgbClr val="002060"/>
                </a:solidFill>
                <a:latin typeface="+mn-lt"/>
              </a:rPr>
              <a:t>Dois triângulos são semelhantes se, e somente se, seus três ângulos são congruentes (na mesma ordem) e seus lados homólogos são proporcionais.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1950720" y="3383280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+mn-lt"/>
              </a:rPr>
              <a:t>Teorema fundamental:</a:t>
            </a:r>
          </a:p>
        </p:txBody>
      </p:sp>
      <p:pic>
        <p:nvPicPr>
          <p:cNvPr id="52226" name="Picture 2" descr="http://www.infoescola.com/wp-content/uploads/2017/03/semelhanca-triangulos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8054" y="3778704"/>
            <a:ext cx="3136265" cy="2504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1325880" y="955032"/>
            <a:ext cx="8312728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sz="4300" dirty="0" smtClean="0">
                <a:solidFill>
                  <a:srgbClr val="002060"/>
                </a:solidFill>
              </a:rPr>
              <a:t>Teorema da base média</a:t>
            </a:r>
            <a:endParaRPr lang="pt-BR" sz="43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-1447800" y="2026472"/>
            <a:ext cx="6761019" cy="48315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</a:pPr>
            <a:endParaRPr lang="pt-BR" sz="2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Resultado de imagem para teorema da base mÃ©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085601"/>
            <a:ext cx="6356555" cy="4772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1325880" y="955032"/>
            <a:ext cx="8312728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sz="4300" dirty="0">
                <a:solidFill>
                  <a:srgbClr val="002060"/>
                </a:solidFill>
              </a:rPr>
              <a:t>Semelhança de triângulos</a:t>
            </a:r>
            <a:endParaRPr lang="pt-BR" sz="43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-1447800" y="2026472"/>
            <a:ext cx="6761019" cy="48315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</a:pPr>
            <a:endParaRPr lang="pt-BR" sz="2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584960" y="2179320"/>
            <a:ext cx="925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02060"/>
                </a:solidFill>
                <a:latin typeface="+mn-lt"/>
              </a:rPr>
              <a:t>Para se verificar que dois triângulos são semelhantes, não é necessário conferir se todos os lados homólogos são proporcionais e que todos os ângulos são congruentes. Há alguns casos em que a detecção da semelhança é facilitada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1447800" y="3413760"/>
            <a:ext cx="4480560" cy="476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+mn-lt"/>
              </a:rPr>
              <a:t>Caso L A L (Lado, Ângulo , Lado)</a:t>
            </a:r>
          </a:p>
        </p:txBody>
      </p:sp>
      <p:pic>
        <p:nvPicPr>
          <p:cNvPr id="31746" name="Picture 2" descr="http://www.infoescola.com/wp-content/uploads/2017/03/semelhanca-triangulos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15440" y="4389120"/>
            <a:ext cx="4297407" cy="1848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1325880" y="955032"/>
            <a:ext cx="8312728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SzPct val="25000"/>
            </a:pPr>
            <a:r>
              <a:rPr lang="pt-BR" sz="4300" dirty="0">
                <a:solidFill>
                  <a:srgbClr val="002060"/>
                </a:solidFill>
              </a:rPr>
              <a:t>Semelhança de triângulos</a:t>
            </a:r>
            <a:endParaRPr lang="pt-BR" sz="43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-1447800" y="2026472"/>
            <a:ext cx="6761019" cy="48315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</a:pPr>
            <a:endParaRPr lang="pt-BR" sz="2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1706880" y="2834640"/>
            <a:ext cx="4480560" cy="476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+mn-lt"/>
              </a:rPr>
              <a:t>Caso A </a:t>
            </a:r>
            <a:r>
              <a:rPr lang="pt-BR" sz="2400" dirty="0" err="1">
                <a:solidFill>
                  <a:srgbClr val="002060"/>
                </a:solidFill>
                <a:latin typeface="+mn-lt"/>
              </a:rPr>
              <a:t>A</a:t>
            </a:r>
            <a:r>
              <a:rPr lang="pt-BR" sz="2400" dirty="0">
                <a:solidFill>
                  <a:srgbClr val="002060"/>
                </a:solidFill>
                <a:latin typeface="+mn-lt"/>
              </a:rPr>
              <a:t> (Ângulo, Ângulo)</a:t>
            </a:r>
          </a:p>
        </p:txBody>
      </p:sp>
      <p:pic>
        <p:nvPicPr>
          <p:cNvPr id="54274" name="Picture 2" descr="http://www.infoescola.com/wp-content/uploads/2017/03/semelhanca-triangulos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80106" y="3581400"/>
            <a:ext cx="3461270" cy="208788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3834802" y="2819400"/>
            <a:ext cx="4349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+mn-lt"/>
              </a:rPr>
              <a:t>Caso L </a:t>
            </a:r>
            <a:r>
              <a:rPr lang="pt-BR" sz="2400" dirty="0" err="1">
                <a:solidFill>
                  <a:srgbClr val="002060"/>
                </a:solidFill>
                <a:latin typeface="+mn-lt"/>
              </a:rPr>
              <a:t>L</a:t>
            </a:r>
            <a:r>
              <a:rPr lang="pt-BR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pt-BR" sz="2400" dirty="0" err="1">
                <a:solidFill>
                  <a:srgbClr val="002060"/>
                </a:solidFill>
                <a:latin typeface="+mn-lt"/>
              </a:rPr>
              <a:t>L</a:t>
            </a:r>
            <a:r>
              <a:rPr lang="pt-BR" sz="2400" dirty="0">
                <a:solidFill>
                  <a:srgbClr val="002060"/>
                </a:solidFill>
                <a:latin typeface="+mn-lt"/>
              </a:rPr>
              <a:t> (Lado, Lado, Lado)</a:t>
            </a:r>
          </a:p>
        </p:txBody>
      </p:sp>
      <p:pic>
        <p:nvPicPr>
          <p:cNvPr id="54276" name="Picture 4" descr="http://www.infoescola.com/wp-content/uploads/2017/03/semelhanca-triangulos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0335" y="3779520"/>
            <a:ext cx="3460655" cy="1432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inalfinal">
  <a:themeElements>
    <a:clrScheme name="Custom 22">
      <a:dk1>
        <a:sysClr val="windowText" lastClr="000000"/>
      </a:dk1>
      <a:lt1>
        <a:srgbClr val="DDE9F7"/>
      </a:lt1>
      <a:dk2>
        <a:srgbClr val="C0D5EF"/>
      </a:dk2>
      <a:lt2>
        <a:srgbClr val="C0D5E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finalfinal</Template>
  <TotalTime>3624</TotalTime>
  <Words>620</Words>
  <Application>Microsoft Office PowerPoint</Application>
  <PresentationFormat>Apresentação na tela (4:3)</PresentationFormat>
  <Paragraphs>80</Paragraphs>
  <Slides>35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finalfinal</vt:lpstr>
      <vt:lpstr>Apresentação do PowerPoint</vt:lpstr>
      <vt:lpstr>Apresentação do PowerPoint</vt:lpstr>
      <vt:lpstr>Sumário</vt:lpstr>
      <vt:lpstr>Teorema de Tales</vt:lpstr>
      <vt:lpstr>Apresentação do PowerPoint</vt:lpstr>
      <vt:lpstr>Semelhança de triângulos</vt:lpstr>
      <vt:lpstr>Teorema da base média</vt:lpstr>
      <vt:lpstr>Semelhança de triângulos</vt:lpstr>
      <vt:lpstr>Semelhança de triângulos</vt:lpstr>
      <vt:lpstr>Semelhança de triângulos</vt:lpstr>
      <vt:lpstr>Semelhança de triângulos</vt:lpstr>
      <vt:lpstr>Apresentação do PowerPoint</vt:lpstr>
      <vt:lpstr>Apresentação do PowerPoint</vt:lpstr>
      <vt:lpstr>Bissetriz Interna</vt:lpstr>
      <vt:lpstr>Bissetriz Interna</vt:lpstr>
      <vt:lpstr>Mediatriz</vt:lpstr>
      <vt:lpstr>Altura</vt:lpstr>
      <vt:lpstr>Mediana</vt:lpstr>
      <vt:lpstr>Triângulo retângulo</vt:lpstr>
      <vt:lpstr>Figuras planas</vt:lpstr>
      <vt:lpstr>Geometria Espacial</vt:lpstr>
      <vt:lpstr>Cubo</vt:lpstr>
      <vt:lpstr>Exercício:</vt:lpstr>
      <vt:lpstr>Exercício:</vt:lpstr>
      <vt:lpstr>Paralelepípedo</vt:lpstr>
      <vt:lpstr>Cilindro</vt:lpstr>
      <vt:lpstr>Pirâmide e Cone</vt:lpstr>
      <vt:lpstr>Pirâmide e Cone</vt:lpstr>
      <vt:lpstr>Tronco de pirâmide</vt:lpstr>
      <vt:lpstr>Esfera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PET Programa de Educação Tutorial</dc:creator>
  <cp:lastModifiedBy>Raíssa</cp:lastModifiedBy>
  <cp:revision>113</cp:revision>
  <dcterms:modified xsi:type="dcterms:W3CDTF">2018-06-14T01:40:15Z</dcterms:modified>
</cp:coreProperties>
</file>