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21" r:id="rId2"/>
    <p:sldId id="330" r:id="rId3"/>
    <p:sldId id="324" r:id="rId4"/>
    <p:sldId id="344" r:id="rId5"/>
    <p:sldId id="326" r:id="rId6"/>
    <p:sldId id="325" r:id="rId7"/>
    <p:sldId id="327" r:id="rId8"/>
    <p:sldId id="323" r:id="rId9"/>
    <p:sldId id="331" r:id="rId10"/>
    <p:sldId id="332" r:id="rId11"/>
    <p:sldId id="343" r:id="rId12"/>
    <p:sldId id="338" r:id="rId13"/>
    <p:sldId id="337" r:id="rId14"/>
    <p:sldId id="339" r:id="rId15"/>
    <p:sldId id="342" r:id="rId16"/>
    <p:sldId id="34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7515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1239-FB02-4DE4-9BED-AF8E11F2CA1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E4A73-E27F-4BD0-AF39-6ED241AE9A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007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R=2</a:t>
            </a:r>
          </a:p>
          <a:p>
            <a:pPr marL="228600" indent="-228600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E4A73-E27F-4BD0-AF39-6ED241AE9A5F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7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5626E0C-B3BB-4898-94DD-E3E01BF0F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9294" y="0"/>
            <a:ext cx="9891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19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557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5035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38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69F39BA-6D65-4312-9A25-EDF6F7DB0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76046" y="0"/>
            <a:ext cx="10920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04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bg>
      <p:bgPr>
        <a:solidFill>
          <a:srgbClr val="7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 userDrawn="1"/>
        </p:nvSpPr>
        <p:spPr>
          <a:xfrm>
            <a:off x="-9675" y="-9675"/>
            <a:ext cx="6207275" cy="68676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3502027"/>
            <a:ext cx="4749800" cy="790574"/>
          </a:xfrm>
        </p:spPr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r>
              <a:rPr lang="pt-BR" dirty="0"/>
              <a:t>Trigonometria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450" y="4444999"/>
            <a:ext cx="4756150" cy="774701"/>
          </a:xfrm>
        </p:spPr>
        <p:txBody>
          <a:bodyPr/>
          <a:lstStyle>
            <a:lvl1pPr>
              <a:buNone/>
              <a:defRPr baseline="0"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 lvl="0"/>
            <a:r>
              <a:rPr lang="en-US" dirty="0" err="1"/>
              <a:t>Ewerton</a:t>
            </a:r>
            <a:r>
              <a:rPr lang="en-US" dirty="0"/>
              <a:t> Oliveira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Picture 3" descr="C:\Users\Cliente-03\Downloads\logo branc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642" y="253668"/>
            <a:ext cx="3001358" cy="902032"/>
          </a:xfrm>
          <a:prstGeom prst="rect">
            <a:avLst/>
          </a:prstGeom>
          <a:noFill/>
        </p:spPr>
      </p:pic>
      <p:pic>
        <p:nvPicPr>
          <p:cNvPr id="13" name="Picture 2" descr="C:\Users\Cliente-03\Downloads\WhatsApp Image 2018-06-09 at 18.59.14.jpeg"/>
          <p:cNvPicPr>
            <a:picLocks noChangeAspect="1" noChangeArrowheads="1"/>
          </p:cNvPicPr>
          <p:nvPr userDrawn="1"/>
        </p:nvPicPr>
        <p:blipFill>
          <a:blip r:embed="rId3" cstate="print"/>
          <a:srcRect l="7778" t="36111" r="6481" b="37407"/>
          <a:stretch>
            <a:fillRect/>
          </a:stretch>
        </p:blipFill>
        <p:spPr bwMode="auto">
          <a:xfrm>
            <a:off x="165100" y="6019799"/>
            <a:ext cx="2097096" cy="64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704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bg>
      <p:bgPr>
        <a:solidFill>
          <a:srgbClr val="7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10"/>
          <p:cNvSpPr/>
          <p:nvPr userDrawn="1"/>
        </p:nvSpPr>
        <p:spPr>
          <a:xfrm>
            <a:off x="6045200" y="0"/>
            <a:ext cx="2349500" cy="6858000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Picture 3" descr="C:\Users\Cliente-03\Downloads\logo branc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0658" y="177800"/>
            <a:ext cx="1225456" cy="368300"/>
          </a:xfrm>
          <a:prstGeom prst="rect">
            <a:avLst/>
          </a:prstGeom>
          <a:noFill/>
        </p:spPr>
      </p:pic>
      <p:pic>
        <p:nvPicPr>
          <p:cNvPr id="12" name="Picture 2" descr="C:\Users\Cliente-03\Downloads\WhatsApp Image 2018-06-09 at 18.59.14.jpeg"/>
          <p:cNvPicPr>
            <a:picLocks noChangeAspect="1" noChangeArrowheads="1"/>
          </p:cNvPicPr>
          <p:nvPr userDrawn="1"/>
        </p:nvPicPr>
        <p:blipFill>
          <a:blip r:embed="rId3" cstate="print"/>
          <a:srcRect l="7778" t="36111" r="6481" b="37407"/>
          <a:stretch>
            <a:fillRect/>
          </a:stretch>
        </p:blipFill>
        <p:spPr bwMode="auto">
          <a:xfrm>
            <a:off x="165100" y="6019799"/>
            <a:ext cx="2097096" cy="64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704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945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442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4037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44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787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AAEF0-EC62-4366-A622-10416503D4DE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B85D-E5DF-451E-985F-B27C241ECC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491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100" y="4213227"/>
            <a:ext cx="4749800" cy="790574"/>
          </a:xfrm>
        </p:spPr>
        <p:txBody>
          <a:bodyPr/>
          <a:lstStyle/>
          <a:p>
            <a:r>
              <a:rPr lang="pt-BR" dirty="0"/>
              <a:t>Trigonometria II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150" y="4902199"/>
            <a:ext cx="4756150" cy="774701"/>
          </a:xfrm>
        </p:spPr>
        <p:txBody>
          <a:bodyPr/>
          <a:lstStyle/>
          <a:p>
            <a:r>
              <a:rPr lang="pt-BR" dirty="0" err="1"/>
              <a:t>Ewerton</a:t>
            </a:r>
            <a:r>
              <a:rPr lang="pt-BR" dirty="0"/>
              <a:t> Oliveira</a:t>
            </a:r>
          </a:p>
        </p:txBody>
      </p:sp>
      <p:sp>
        <p:nvSpPr>
          <p:cNvPr id="59394" name="AutoShape 2" descr="logo branc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591300" y="5838827"/>
            <a:ext cx="2374900" cy="79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j-cs"/>
              </a:rPr>
              <a:t>Aula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Redução ao Primeiro Quadrante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Redução do QUARTO para o PRIMEIRO</a:t>
            </a:r>
          </a:p>
          <a:p>
            <a:endParaRPr lang="pt-BR" dirty="0"/>
          </a:p>
        </p:txBody>
      </p:sp>
      <p:pic>
        <p:nvPicPr>
          <p:cNvPr id="6" name="Picture 12" descr="Imagem2 016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2325678"/>
            <a:ext cx="2977159" cy="241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2755899"/>
            <a:ext cx="5846178" cy="320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36430"/>
                <a:ext cx="7886700" cy="5156443"/>
              </a:xfrm>
            </p:spPr>
            <p:txBody>
              <a:bodyPr>
                <a:normAutofit lnSpcReduction="10000"/>
              </a:bodyPr>
              <a:lstStyle/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Calcule: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pt-BR" dirty="0"/>
                  <a:t>Se cos 2x = 0,2, então quanto vale tg² x?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pt-BR" dirty="0"/>
                  <a:t>Qual é o valor de A, sabendo que </a:t>
                </a:r>
              </a:p>
              <a:p>
                <a:pPr marL="457200" lvl="1" indent="0">
                  <a:buNone/>
                </a:pPr>
                <a:r>
                  <a:rPr lang="pt-BR" dirty="0"/>
                  <a:t>A = (</a:t>
                </a:r>
                <a:r>
                  <a:rPr lang="pt-BR" dirty="0" err="1"/>
                  <a:t>cosx</a:t>
                </a:r>
                <a:r>
                  <a:rPr lang="pt-BR" dirty="0"/>
                  <a:t> – </a:t>
                </a:r>
                <a:r>
                  <a:rPr lang="pt-BR" dirty="0" err="1"/>
                  <a:t>cosy</a:t>
                </a:r>
                <a:r>
                  <a:rPr lang="pt-BR" dirty="0"/>
                  <a:t>)</a:t>
                </a:r>
                <a:r>
                  <a:rPr lang="pt-BR" baseline="30000" dirty="0"/>
                  <a:t>2</a:t>
                </a:r>
                <a:r>
                  <a:rPr lang="pt-BR" dirty="0"/>
                  <a:t> + (</a:t>
                </a:r>
                <a:r>
                  <a:rPr lang="pt-BR" dirty="0" err="1"/>
                  <a:t>senx</a:t>
                </a:r>
                <a:r>
                  <a:rPr lang="pt-BR" dirty="0"/>
                  <a:t> + </a:t>
                </a:r>
                <a:r>
                  <a:rPr lang="pt-BR" dirty="0" err="1"/>
                  <a:t>seny</a:t>
                </a:r>
                <a:r>
                  <a:rPr lang="pt-BR" dirty="0"/>
                  <a:t>)</a:t>
                </a:r>
                <a:r>
                  <a:rPr lang="pt-BR" baseline="30000" dirty="0"/>
                  <a:t>2</a:t>
                </a:r>
                <a:r>
                  <a:rPr lang="pt-BR" dirty="0"/>
                  <a:t> e que x e y são complementares?</a:t>
                </a:r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914400" lvl="1" indent="-457200">
                  <a:buFont typeface="+mj-lt"/>
                  <a:buAutoNum type="arabicPeriod" startAt="3"/>
                </a:pPr>
                <a:r>
                  <a:rPr lang="en-US" dirty="0" err="1"/>
                  <a:t>Calcule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pt-BR" dirty="0"/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914400" lvl="1" indent="-457200">
                  <a:buFont typeface="+mj-lt"/>
                  <a:buAutoNum type="arabicPeriod" startAt="4"/>
                </a:pPr>
                <a:r>
                  <a:rPr lang="pt-BR" altLang="pt-BR" dirty="0"/>
                  <a:t>Sabendo-se </a:t>
                </a:r>
                <a14:m>
                  <m:oMath xmlns:m="http://schemas.openxmlformats.org/officeDocument/2006/math">
                    <m:r>
                      <a:rPr lang="en-US" altLang="pt-BR">
                        <a:latin typeface="Cambria Math" panose="02040503050406030204" pitchFamily="18" charset="0"/>
                      </a:rPr>
                      <m:t>𝑠𝑒𝑛</m:t>
                    </m:r>
                    <m:d>
                      <m:dPr>
                        <m:ctrlPr>
                          <a:rPr lang="en-US" alt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pt-B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pt-B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pt-BR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pt-BR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pt-BR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altLang="pt-BR" dirty="0"/>
                  <a:t>, </a:t>
                </a:r>
                <a14:m>
                  <m:oMath xmlns:m="http://schemas.openxmlformats.org/officeDocument/2006/math">
                    <m:r>
                      <a:rPr lang="en-US" altLang="pt-BR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pt-BR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altLang="pt-BR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pt-BR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pt-BR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pt-BR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altLang="pt-BR" dirty="0"/>
                  <a:t>,                       quanto </a:t>
                </a:r>
                <a:r>
                  <a:rPr lang="pt-BR" altLang="pt-BR" dirty="0" err="1"/>
                  <a:t>vale</a:t>
                </a:r>
                <a:r>
                  <a:rPr lang="pt-BR" altLang="pt-BR" dirty="0"/>
                  <a:t/>
                </a:r>
                <a14:m>
                  <m:oMath xmlns:m="http://schemas.openxmlformats.org/officeDocument/2006/math">
                    <m:r>
                      <a:rPr lang="en-US" altLang="pt-BR">
                        <a:latin typeface="Cambria Math" panose="02040503050406030204" pitchFamily="18" charset="0"/>
                      </a:rPr>
                      <m:t>𝑡𝑔</m:t>
                    </m:r>
                    <m:d>
                      <m:dPr>
                        <m:ctrlPr>
                          <a:rPr lang="en-US" alt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pt-BR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pt-BR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pt-BR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pt-BR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t-BR" dirty="0"/>
                  <a:t>?</a:t>
                </a:r>
              </a:p>
              <a:p>
                <a:pPr marL="914400" lvl="1" indent="-457200">
                  <a:buFont typeface="+mj-lt"/>
                  <a:buAutoNum type="arabicPeriod" startAt="4"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36430"/>
                <a:ext cx="7886700" cy="5156443"/>
              </a:xfrm>
              <a:blipFill>
                <a:blip r:embed="rId3"/>
                <a:stretch>
                  <a:fillRect t="-2364" r="-37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DF9790F-A761-43E7-A3D6-5A9356C3FF8C}"/>
                  </a:ext>
                </a:extLst>
              </p:cNvPr>
              <p:cNvSpPr txBox="1"/>
              <p:nvPr/>
            </p:nvSpPr>
            <p:spPr>
              <a:xfrm>
                <a:off x="2858999" y="1336430"/>
                <a:ext cx="342600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𝑐𝑜𝑡𝑔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F9790F-A761-43E7-A3D6-5A9356C3F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999" y="1336430"/>
                <a:ext cx="3426002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 de Arco-seno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5778" name="Picture 2" descr="Resultado de imagem para arco seno">
            <a:extLst>
              <a:ext uri="{FF2B5EF4-FFF2-40B4-BE49-F238E27FC236}">
                <a16:creationId xmlns:a16="http://schemas.microsoft.com/office/drawing/2014/main" xmlns="" id="{7B5544AC-5410-4948-B4FB-FAF91BDA8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635" y="1514402"/>
            <a:ext cx="6864626" cy="435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 de Arco-cosseno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6804" name="Picture 4" descr="Resultado de imagem para arco cosseno">
            <a:extLst>
              <a:ext uri="{FF2B5EF4-FFF2-40B4-BE49-F238E27FC236}">
                <a16:creationId xmlns:a16="http://schemas.microsoft.com/office/drawing/2014/main" xmlns="" id="{73AE8CB2-24E3-47D1-93F2-3A827913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47" y="2160103"/>
            <a:ext cx="7756104" cy="355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 de Arco-tangente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7826" name="Picture 2" descr="Resultado de imagem para arco tangente">
            <a:extLst>
              <a:ext uri="{FF2B5EF4-FFF2-40B4-BE49-F238E27FC236}">
                <a16:creationId xmlns:a16="http://schemas.microsoft.com/office/drawing/2014/main" xmlns="" id="{9567CE97-9879-4E9D-8DA8-918C4A122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54992"/>
            <a:ext cx="7233202" cy="44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3) Sendo [-</a:t>
            </a:r>
            <a:r>
              <a:rPr lang="el-GR" dirty="0"/>
              <a:t>π</a:t>
            </a:r>
            <a:r>
              <a:rPr lang="pt-BR" dirty="0"/>
              <a:t>/2,</a:t>
            </a:r>
            <a:r>
              <a:rPr lang="el-GR" dirty="0"/>
              <a:t> π</a:t>
            </a:r>
            <a:r>
              <a:rPr lang="pt-BR" dirty="0"/>
              <a:t>/2] o contradomínio da função </a:t>
            </a:r>
            <a:r>
              <a:rPr lang="pt-BR" dirty="0" err="1"/>
              <a:t>arcoseno</a:t>
            </a:r>
            <a:r>
              <a:rPr lang="pt-BR" dirty="0"/>
              <a:t> e [0,</a:t>
            </a:r>
            <a:r>
              <a:rPr lang="el-GR" dirty="0"/>
              <a:t> π</a:t>
            </a:r>
            <a:r>
              <a:rPr lang="pt-BR" dirty="0"/>
              <a:t>] o contradomínio da função </a:t>
            </a:r>
            <a:r>
              <a:rPr lang="pt-BR" dirty="0" err="1"/>
              <a:t>arcocosseno</a:t>
            </a:r>
            <a:r>
              <a:rPr lang="pt-BR" dirty="0"/>
              <a:t>, qual o valor de: 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2895600" y="3238500"/>
          <a:ext cx="2133600" cy="520700"/>
        </p:xfrm>
        <a:graphic>
          <a:graphicData uri="http://schemas.openxmlformats.org/presentationml/2006/ole">
            <p:oleObj spid="_x0000_s74772" name="Equation" r:id="rId3" imgW="1841500" imgH="457200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9212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4000" dirty="0"/>
              <a:t>OBRIGADO PELA ATENÇÃO E FIM!!!!!!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0409" y="1491734"/>
            <a:ext cx="7142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dirty="0">
                <a:latin typeface="+mj-lt"/>
                <a:ea typeface="+mj-ea"/>
                <a:cs typeface="+mj-cs"/>
              </a:rPr>
              <a:t>OU SERÁ APENAS O COMEÇO?!?! </a:t>
            </a:r>
          </a:p>
        </p:txBody>
      </p:sp>
      <p:pic>
        <p:nvPicPr>
          <p:cNvPr id="5" name="Imagem 4" descr="35wsk0eagq03xp5rhdd4l06hs.jpg"/>
          <p:cNvPicPr>
            <a:picLocks noChangeAspect="1"/>
          </p:cNvPicPr>
          <p:nvPr/>
        </p:nvPicPr>
        <p:blipFill>
          <a:blip r:embed="rId2"/>
          <a:srcRect l="9669" t="28261" r="54054" b="3538"/>
          <a:stretch>
            <a:fillRect/>
          </a:stretch>
        </p:blipFill>
        <p:spPr>
          <a:xfrm>
            <a:off x="1934817" y="2524541"/>
            <a:ext cx="2252869" cy="2650435"/>
          </a:xfrm>
          <a:prstGeom prst="rect">
            <a:avLst/>
          </a:prstGeom>
        </p:spPr>
      </p:pic>
      <p:pic>
        <p:nvPicPr>
          <p:cNvPr id="6" name="Imagem 5" descr="35wsk0eagq03xp5rhdd4l06hs.jpg"/>
          <p:cNvPicPr>
            <a:picLocks noChangeAspect="1"/>
          </p:cNvPicPr>
          <p:nvPr/>
        </p:nvPicPr>
        <p:blipFill>
          <a:blip r:embed="rId2"/>
          <a:srcRect l="47760" t="28261" r="18845" b="3538"/>
          <a:stretch>
            <a:fillRect/>
          </a:stretch>
        </p:blipFill>
        <p:spPr>
          <a:xfrm>
            <a:off x="5274368" y="2590802"/>
            <a:ext cx="2073964" cy="2650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Transformações trigonométricas;</a:t>
            </a:r>
          </a:p>
          <a:p>
            <a:r>
              <a:rPr lang="pt-BR" dirty="0"/>
              <a:t>Redução de arco ao primeiro quadrante;</a:t>
            </a:r>
          </a:p>
          <a:p>
            <a:r>
              <a:rPr lang="pt-BR" dirty="0"/>
              <a:t>Funções trigonométricas inversas;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Transformações Trigonométricas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Fórmulas da Adição e Subtração de Arcos Trigonométricos</a:t>
            </a:r>
          </a:p>
          <a:p>
            <a:endParaRPr lang="pt-BR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41311D34-EBE6-4B18-BB16-245F050C5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33" y="2799967"/>
            <a:ext cx="431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Cálculo do </a:t>
            </a:r>
            <a:r>
              <a:rPr lang="pt-BR" dirty="0" err="1"/>
              <a:t>sen</a:t>
            </a:r>
            <a:r>
              <a:rPr lang="pt-BR" dirty="0"/>
              <a:t> (a + b):</a:t>
            </a:r>
          </a:p>
        </p:txBody>
      </p:sp>
      <p:pic>
        <p:nvPicPr>
          <p:cNvPr id="9" name="Picture 8" descr="Imagem2 021">
            <a:extLst>
              <a:ext uri="{FF2B5EF4-FFF2-40B4-BE49-F238E27FC236}">
                <a16:creationId xmlns:a16="http://schemas.microsoft.com/office/drawing/2014/main" xmlns="" id="{290C05AA-5747-4993-8A08-D199BD2C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909724" y="3435452"/>
            <a:ext cx="36734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2AAAE452-216F-4318-8DFB-8C556815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8" y="4303682"/>
            <a:ext cx="431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Cálculo do </a:t>
            </a:r>
            <a:r>
              <a:rPr lang="pt-BR" dirty="0" err="1"/>
              <a:t>sen</a:t>
            </a:r>
            <a:r>
              <a:rPr lang="pt-BR" dirty="0"/>
              <a:t> (a - b):</a:t>
            </a:r>
          </a:p>
        </p:txBody>
      </p:sp>
      <p:pic>
        <p:nvPicPr>
          <p:cNvPr id="11" name="Picture 11" descr="Imagem2 022">
            <a:extLst>
              <a:ext uri="{FF2B5EF4-FFF2-40B4-BE49-F238E27FC236}">
                <a16:creationId xmlns:a16="http://schemas.microsoft.com/office/drawing/2014/main" xmlns="" id="{8DEE5452-4475-4E8F-9EC7-7E2F2355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897936" y="5018681"/>
            <a:ext cx="3714776" cy="4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Transformações Trigonométricas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Fórmulas da Adição e Subtração de Arcos Trigonométricos</a:t>
            </a:r>
          </a:p>
          <a:p>
            <a:endParaRPr lang="pt-BR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30210" y="2989254"/>
            <a:ext cx="431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Cálculo do </a:t>
            </a:r>
            <a:r>
              <a:rPr lang="pt-BR" dirty="0" err="1"/>
              <a:t>cos</a:t>
            </a:r>
            <a:r>
              <a:rPr lang="pt-BR" dirty="0"/>
              <a:t> (a + b):</a:t>
            </a:r>
          </a:p>
        </p:txBody>
      </p:sp>
      <p:pic>
        <p:nvPicPr>
          <p:cNvPr id="5" name="Picture 13" descr="Imagem2 02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28153" y="3497397"/>
            <a:ext cx="3429024" cy="48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09398" y="4214880"/>
            <a:ext cx="431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Cálculo do </a:t>
            </a:r>
            <a:r>
              <a:rPr lang="pt-BR" dirty="0" err="1"/>
              <a:t>cos</a:t>
            </a:r>
            <a:r>
              <a:rPr lang="pt-BR" dirty="0"/>
              <a:t> (a - b):</a:t>
            </a:r>
          </a:p>
        </p:txBody>
      </p:sp>
      <p:pic>
        <p:nvPicPr>
          <p:cNvPr id="7" name="Picture 14" descr="Imagem2 02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01324" y="4876870"/>
            <a:ext cx="350045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75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Transformações Trigonométricas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Fórmulas da Adição e Subtração de Arcos Trigonométricos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291993" y="2829554"/>
            <a:ext cx="242889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Cálculo da </a:t>
            </a:r>
            <a:r>
              <a:rPr lang="pt-BR" dirty="0" err="1"/>
              <a:t>tg</a:t>
            </a:r>
            <a:r>
              <a:rPr lang="pt-BR" dirty="0"/>
              <a:t> (a + b):</a:t>
            </a:r>
          </a:p>
        </p:txBody>
      </p:sp>
      <p:pic>
        <p:nvPicPr>
          <p:cNvPr id="9" name="Picture 21" descr="Imagem2 02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302965" y="3417208"/>
            <a:ext cx="2786082" cy="6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185243" y="4465094"/>
            <a:ext cx="271464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Cálculo da </a:t>
            </a:r>
            <a:r>
              <a:rPr lang="pt-BR" dirty="0" err="1"/>
              <a:t>tg</a:t>
            </a:r>
            <a:r>
              <a:rPr lang="pt-BR" dirty="0"/>
              <a:t> (a - b):</a:t>
            </a:r>
          </a:p>
        </p:txBody>
      </p:sp>
      <p:pic>
        <p:nvPicPr>
          <p:cNvPr id="11" name="Picture 20" descr="Imagem2 02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209468" y="5026244"/>
            <a:ext cx="3071833" cy="6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Transformações Trigonométricas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Multiplicação de arcos Trigonométricos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28662" y="2285992"/>
            <a:ext cx="431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Cálculo do </a:t>
            </a:r>
            <a:r>
              <a:rPr lang="pt-BR" dirty="0" err="1"/>
              <a:t>sen</a:t>
            </a:r>
            <a:r>
              <a:rPr lang="pt-BR" dirty="0"/>
              <a:t> (2a) :</a:t>
            </a:r>
          </a:p>
        </p:txBody>
      </p:sp>
      <p:pic>
        <p:nvPicPr>
          <p:cNvPr id="13" name="Picture 19" descr="Imagem2 025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214414" y="2643182"/>
            <a:ext cx="34559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03262" y="3465514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Cálculo do </a:t>
            </a:r>
            <a:r>
              <a:rPr lang="pt-BR" dirty="0" err="1"/>
              <a:t>cos</a:t>
            </a:r>
            <a:r>
              <a:rPr lang="pt-BR" dirty="0"/>
              <a:t> (2a) :</a:t>
            </a:r>
          </a:p>
        </p:txBody>
      </p:sp>
      <p:pic>
        <p:nvPicPr>
          <p:cNvPr id="15" name="Picture 18" descr="Imagem2 025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189014" y="3894142"/>
            <a:ext cx="33829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98500" y="4805374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Cálculo da </a:t>
            </a:r>
            <a:r>
              <a:rPr lang="pt-BR" dirty="0" err="1"/>
              <a:t>tg</a:t>
            </a:r>
            <a:r>
              <a:rPr lang="pt-BR" dirty="0"/>
              <a:t> (2a) :</a:t>
            </a:r>
          </a:p>
        </p:txBody>
      </p:sp>
      <p:pic>
        <p:nvPicPr>
          <p:cNvPr id="17" name="Picture 17" descr="Imagem2 02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184252" y="5234002"/>
            <a:ext cx="2735262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307" y="381791"/>
            <a:ext cx="7886700" cy="1325563"/>
          </a:xfrm>
        </p:spPr>
        <p:txBody>
          <a:bodyPr/>
          <a:lstStyle/>
          <a:p>
            <a:r>
              <a:rPr lang="pt-BR" dirty="0"/>
              <a:t>Transformações Trigonométricas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Divisão de arcos Trigonométricos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31216" y="2346302"/>
            <a:ext cx="431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Cálculo do </a:t>
            </a:r>
            <a:r>
              <a:rPr lang="pt-BR" dirty="0" err="1"/>
              <a:t>cos</a:t>
            </a:r>
            <a:r>
              <a:rPr lang="pt-BR" dirty="0"/>
              <a:t> (a/2):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77254" y="3529000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Cálculo do </a:t>
            </a:r>
            <a:r>
              <a:rPr lang="pt-BR" dirty="0" err="1"/>
              <a:t>sen</a:t>
            </a:r>
            <a:r>
              <a:rPr lang="pt-BR" dirty="0"/>
              <a:t> (a/2):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977254" y="5029198"/>
            <a:ext cx="431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Cálculo da </a:t>
            </a:r>
            <a:r>
              <a:rPr lang="pt-BR" dirty="0" err="1"/>
              <a:t>tg</a:t>
            </a:r>
            <a:r>
              <a:rPr lang="pt-BR" dirty="0"/>
              <a:t> (a/2):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B2CB4DE-5774-49F9-AD1C-48878D46C98C}"/>
                  </a:ext>
                </a:extLst>
              </p:cNvPr>
              <p:cNvSpPr txBox="1"/>
              <p:nvPr/>
            </p:nvSpPr>
            <p:spPr>
              <a:xfrm>
                <a:off x="1405882" y="2710634"/>
                <a:ext cx="247721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2CB4DE-5774-49F9-AD1C-48878D46C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82" y="2710634"/>
                <a:ext cx="2477217" cy="818366"/>
              </a:xfrm>
              <a:prstGeom prst="rect">
                <a:avLst/>
              </a:prstGeom>
              <a:blipFill>
                <a:blip r:embed="rId2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36E9ADB-DA77-4D5C-9DB6-1705122B368C}"/>
                  </a:ext>
                </a:extLst>
              </p:cNvPr>
              <p:cNvSpPr txBox="1"/>
              <p:nvPr/>
            </p:nvSpPr>
            <p:spPr>
              <a:xfrm>
                <a:off x="4572000" y="2803215"/>
                <a:ext cx="2297232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6E9ADB-DA77-4D5C-9DB6-1705122B3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03215"/>
                <a:ext cx="2297232" cy="52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E5324C5-31A4-466B-94E3-A100339C8C15}"/>
                  </a:ext>
                </a:extLst>
              </p:cNvPr>
              <p:cNvSpPr txBox="1"/>
              <p:nvPr/>
            </p:nvSpPr>
            <p:spPr>
              <a:xfrm>
                <a:off x="1395559" y="4107154"/>
                <a:ext cx="249485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5324C5-31A4-466B-94E3-A100339C8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559" y="4107154"/>
                <a:ext cx="2494850" cy="818366"/>
              </a:xfrm>
              <a:prstGeom prst="rect">
                <a:avLst/>
              </a:prstGeom>
              <a:blipFill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AE6B5F5-0834-46EE-906A-1E5DF5672F54}"/>
                  </a:ext>
                </a:extLst>
              </p:cNvPr>
              <p:cNvSpPr txBox="1"/>
              <p:nvPr/>
            </p:nvSpPr>
            <p:spPr>
              <a:xfrm>
                <a:off x="4561677" y="4199735"/>
                <a:ext cx="2307555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AE6B5F5-0834-46EE-906A-1E5DF5672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77" y="4199735"/>
                <a:ext cx="2307555" cy="525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D3A860B-1465-4621-B0D9-C2D4F1684FDB}"/>
                  </a:ext>
                </a:extLst>
              </p:cNvPr>
              <p:cNvSpPr txBox="1"/>
              <p:nvPr/>
            </p:nvSpPr>
            <p:spPr>
              <a:xfrm>
                <a:off x="1535725" y="5394035"/>
                <a:ext cx="234737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3A860B-1465-4621-B0D9-C2D4F1684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25" y="5394035"/>
                <a:ext cx="2347374" cy="818366"/>
              </a:xfrm>
              <a:prstGeom prst="rect">
                <a:avLst/>
              </a:prstGeom>
              <a:blipFill>
                <a:blip r:embed="rId6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CC3C705-E8B9-4C2C-9902-30B5D7897938}"/>
                  </a:ext>
                </a:extLst>
              </p:cNvPr>
              <p:cNvSpPr txBox="1"/>
              <p:nvPr/>
            </p:nvSpPr>
            <p:spPr>
              <a:xfrm>
                <a:off x="4701843" y="5486616"/>
                <a:ext cx="2191305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C3C705-E8B9-4C2C-9902-30B5D7897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843" y="5486616"/>
                <a:ext cx="2191305" cy="576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Redução ao Primeiro Quadrante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Redução do SEGUNDO para o PRIMEIRO</a:t>
            </a:r>
          </a:p>
          <a:p>
            <a:endParaRPr lang="pt-BR" dirty="0"/>
          </a:p>
        </p:txBody>
      </p:sp>
      <p:pic>
        <p:nvPicPr>
          <p:cNvPr id="6" name="Picture 12" descr="Imagem2 01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90482" y="2330441"/>
            <a:ext cx="3430618" cy="354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48096" y="2773354"/>
            <a:ext cx="452440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500" dirty="0"/>
              <a:t>Da igualdade dos triângulos retângulos, temos:</a:t>
            </a:r>
          </a:p>
        </p:txBody>
      </p:sp>
      <p:pic>
        <p:nvPicPr>
          <p:cNvPr id="8" name="Picture 13" descr="Imagem2 01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711676" y="3130544"/>
            <a:ext cx="5229124" cy="22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Redução ao Primeiro Quadrante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Redução do TERCEIRO para o PRIMEIRO</a:t>
            </a:r>
          </a:p>
          <a:p>
            <a:endParaRPr lang="pt-BR" dirty="0"/>
          </a:p>
        </p:txBody>
      </p:sp>
      <p:pic>
        <p:nvPicPr>
          <p:cNvPr id="9" name="Picture 13" descr="Imagem2 0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E9DC"/>
              </a:clrFrom>
              <a:clrTo>
                <a:srgbClr val="F1E9DC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2076440"/>
            <a:ext cx="2887440" cy="288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12" descr="Imagem2 0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E7D8"/>
              </a:clrFrom>
              <a:clrTo>
                <a:srgbClr val="F0E7D8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617411" y="2871782"/>
            <a:ext cx="6793289" cy="279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245</Words>
  <Application>Microsoft Office PowerPoint</Application>
  <PresentationFormat>Apresentação na tela (4:3)</PresentationFormat>
  <Paragraphs>54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Tema do Office</vt:lpstr>
      <vt:lpstr>Equation</vt:lpstr>
      <vt:lpstr>Trigonometria II</vt:lpstr>
      <vt:lpstr>Sumário</vt:lpstr>
      <vt:lpstr>Transformações Trigonométricas</vt:lpstr>
      <vt:lpstr>Transformações Trigonométricas</vt:lpstr>
      <vt:lpstr>Transformações Trigonométricas</vt:lpstr>
      <vt:lpstr>Transformações Trigonométricas</vt:lpstr>
      <vt:lpstr>Transformações Trigonométricas</vt:lpstr>
      <vt:lpstr>Redução ao Primeiro Quadrante</vt:lpstr>
      <vt:lpstr>Redução ao Primeiro Quadrante</vt:lpstr>
      <vt:lpstr>Redução ao Primeiro Quadrante</vt:lpstr>
      <vt:lpstr>Exercícios</vt:lpstr>
      <vt:lpstr>Definição de Arco-seno</vt:lpstr>
      <vt:lpstr>Definição de Arco-cosseno</vt:lpstr>
      <vt:lpstr>Definição de Arco-tangente</vt:lpstr>
      <vt:lpstr>Exemplos</vt:lpstr>
      <vt:lpstr>OBRIGADO PELA ATENÇÃO E FIM!!!!!!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magalhaesari</dc:creator>
  <cp:lastModifiedBy>Cliente-03</cp:lastModifiedBy>
  <cp:revision>85</cp:revision>
  <dcterms:created xsi:type="dcterms:W3CDTF">2016-05-30T00:18:43Z</dcterms:created>
  <dcterms:modified xsi:type="dcterms:W3CDTF">2018-06-14T00:49:52Z</dcterms:modified>
</cp:coreProperties>
</file>